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28"/>
  </p:notesMasterIdLst>
  <p:handoutMasterIdLst>
    <p:handoutMasterId r:id="rId29"/>
  </p:handoutMasterIdLst>
  <p:sldIdLst>
    <p:sldId id="256" r:id="rId5"/>
    <p:sldId id="271" r:id="rId6"/>
    <p:sldId id="272" r:id="rId7"/>
    <p:sldId id="279" r:id="rId8"/>
    <p:sldId id="278" r:id="rId9"/>
    <p:sldId id="273" r:id="rId10"/>
    <p:sldId id="274" r:id="rId11"/>
    <p:sldId id="283" r:id="rId12"/>
    <p:sldId id="281" r:id="rId13"/>
    <p:sldId id="282" r:id="rId14"/>
    <p:sldId id="275" r:id="rId15"/>
    <p:sldId id="276" r:id="rId16"/>
    <p:sldId id="280" r:id="rId17"/>
    <p:sldId id="277" r:id="rId18"/>
    <p:sldId id="284" r:id="rId19"/>
    <p:sldId id="285" r:id="rId20"/>
    <p:sldId id="286" r:id="rId21"/>
    <p:sldId id="287" r:id="rId22"/>
    <p:sldId id="289" r:id="rId23"/>
    <p:sldId id="290" r:id="rId24"/>
    <p:sldId id="291" r:id="rId25"/>
    <p:sldId id="293" r:id="rId26"/>
    <p:sldId id="29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59" autoAdjust="0"/>
    <p:restoredTop sz="94648" autoAdjust="0"/>
  </p:normalViewPr>
  <p:slideViewPr>
    <p:cSldViewPr snapToGrid="0">
      <p:cViewPr varScale="1">
        <p:scale>
          <a:sx n="64" d="100"/>
          <a:sy n="64" d="100"/>
        </p:scale>
        <p:origin x="648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9F1BE22-BD3B-4BA8-95EA-7296A8AA5B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B770D1-9BE8-4AC6-9AD5-C0F8842DA9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DF94E-9595-4903-9DDC-FDADCBF39DEC}" type="datetimeFigureOut">
              <a:rPr lang="pt-BR" smtClean="0"/>
              <a:t>20/12/2021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3564C92-A1B1-4C40-AB8E-3EF83F2633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FAC9FD2-4C64-4A97-8ED4-C91CF8701F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40FA-3B2C-4E13-BFFD-C11A22D11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0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2EF54-A1F6-4E34-830B-86C7368B97CA}" type="datetimeFigureOut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B4D1C2-4E59-41B0-9C33-711FA526253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84557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2244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pt-BR" dirty="0"/>
              <a:t>C#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9234CA2-9F5E-48FA-843C-0B2031554A67}" type="datetime1">
              <a:rPr lang="pt-BR" noProof="0" smtClean="0"/>
              <a:t>20/12/2021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US" dirty="0"/>
              <a:t>Educ360</a:t>
            </a:r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69460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31BE170-2D6A-4F23-959F-F3FDD7EE17C8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28213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CF2502B-DA48-44EE-974F-4401E37897C2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0428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7B1F27E-7DAF-45D3-90B3-991C8DB57655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6239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C84BDBB-7383-475F-BEA4-6DEA016CA495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4673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897265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A6DEE47-7D13-43F4-ABED-3A5080F68646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2823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9360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833819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782A511-DCA3-4DB1-B232-6DE9BF3E093E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1143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1A46BD8-7B90-4F0C-B77B-34482E71BE4B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596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0D110607-227D-4A11-B3D0-0B2B6E648C32}" type="datetime1">
              <a:rPr lang="pt-BR" noProof="0" smtClean="0"/>
              <a:t>20/12/2021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356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ortugol-webstudio.cubos.io/id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4.png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200" y="168965"/>
            <a:ext cx="1376818" cy="895244"/>
          </a:xfrm>
        </p:spPr>
        <p:txBody>
          <a:bodyPr rtlCol="0">
            <a:noAutofit/>
          </a:bodyPr>
          <a:lstStyle/>
          <a:p>
            <a:pPr rtl="0"/>
            <a:r>
              <a:rPr lang="pt-BR" sz="5100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3113" y="374176"/>
            <a:ext cx="6168887" cy="484822"/>
          </a:xfrm>
        </p:spPr>
        <p:txBody>
          <a:bodyPr rtlCol="0">
            <a:noAutofit/>
          </a:bodyPr>
          <a:lstStyle/>
          <a:p>
            <a:pPr rtl="0"/>
            <a:r>
              <a:rPr lang="en-US" sz="2200" dirty="0" err="1">
                <a:solidFill>
                  <a:srgbClr val="7CEBFF"/>
                </a:solidFill>
              </a:rPr>
              <a:t>Programação</a:t>
            </a:r>
            <a:r>
              <a:rPr lang="en-US" sz="2200" dirty="0">
                <a:solidFill>
                  <a:srgbClr val="7CEBFF"/>
                </a:solidFill>
              </a:rPr>
              <a:t> </a:t>
            </a:r>
            <a:r>
              <a:rPr lang="en-US" sz="2200" dirty="0" err="1">
                <a:solidFill>
                  <a:srgbClr val="7CEBFF"/>
                </a:solidFill>
              </a:rPr>
              <a:t>orientada</a:t>
            </a:r>
            <a:r>
              <a:rPr lang="en-US" sz="2200" dirty="0">
                <a:solidFill>
                  <a:srgbClr val="7CEBFF"/>
                </a:solidFill>
              </a:rPr>
              <a:t> a </a:t>
            </a:r>
            <a:r>
              <a:rPr lang="en-US" sz="2200" dirty="0" err="1">
                <a:solidFill>
                  <a:srgbClr val="7CEBFF"/>
                </a:solidFill>
              </a:rPr>
              <a:t>objetos</a:t>
            </a:r>
            <a:endParaRPr lang="pt-BR" sz="2200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0B94A0-DD17-46AC-839F-79981BB5D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Sugestão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705B9D-A417-4732-8BE4-73AEF633E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Vamos</a:t>
            </a:r>
            <a:r>
              <a:rPr lang="en-US" dirty="0"/>
              <a:t> </a:t>
            </a:r>
            <a:r>
              <a:rPr lang="en-US" dirty="0" err="1"/>
              <a:t>começar</a:t>
            </a:r>
            <a:r>
              <a:rPr lang="en-US" dirty="0"/>
              <a:t> a mudar a </a:t>
            </a:r>
            <a:r>
              <a:rPr lang="en-US" dirty="0" err="1"/>
              <a:t>maneira</a:t>
            </a:r>
            <a:r>
              <a:rPr lang="en-US" dirty="0"/>
              <a:t> de </a:t>
            </a:r>
            <a:r>
              <a:rPr lang="en-US" dirty="0" err="1"/>
              <a:t>ver</a:t>
            </a:r>
            <a:r>
              <a:rPr lang="en-US" dirty="0"/>
              <a:t> as </a:t>
            </a:r>
            <a:r>
              <a:rPr lang="en-US" dirty="0" err="1"/>
              <a:t>coisas</a:t>
            </a:r>
            <a:r>
              <a:rPr lang="en-US" dirty="0"/>
              <a:t>.  </a:t>
            </a:r>
            <a:r>
              <a:rPr lang="en-US" dirty="0" err="1"/>
              <a:t>Vamos</a:t>
            </a:r>
            <a:r>
              <a:rPr lang="en-US" dirty="0"/>
              <a:t> </a:t>
            </a:r>
            <a:r>
              <a:rPr lang="en-US" dirty="0" err="1"/>
              <a:t>começar</a:t>
            </a:r>
            <a:r>
              <a:rPr lang="en-US" dirty="0"/>
              <a:t> a mudar o </a:t>
            </a:r>
            <a:r>
              <a:rPr lang="en-US" dirty="0" err="1"/>
              <a:t>paradigma</a:t>
            </a:r>
            <a:r>
              <a:rPr lang="en-US" dirty="0"/>
              <a:t>.</a:t>
            </a:r>
          </a:p>
          <a:p>
            <a:r>
              <a:rPr lang="en-US" dirty="0" err="1"/>
              <a:t>Vamos</a:t>
            </a:r>
            <a:r>
              <a:rPr lang="en-US" dirty="0"/>
              <a:t> usar o </a:t>
            </a:r>
            <a:r>
              <a:rPr lang="en-US" dirty="0" err="1"/>
              <a:t>exemplo</a:t>
            </a:r>
            <a:r>
              <a:rPr lang="en-US" dirty="0"/>
              <a:t> do </a:t>
            </a:r>
            <a:r>
              <a:rPr lang="en-US" dirty="0" err="1"/>
              <a:t>programa</a:t>
            </a:r>
            <a:r>
              <a:rPr lang="en-US" dirty="0"/>
              <a:t> que </a:t>
            </a:r>
            <a:r>
              <a:rPr lang="en-US" dirty="0" err="1"/>
              <a:t>fizemos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futebol</a:t>
            </a:r>
            <a:r>
              <a:rPr lang="en-US" dirty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9619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ola De Futebol Infantil Campo Semiprofissional Preto com Branco BBR TOYS  em Promoção | Ofertas na Americanas">
            <a:extLst>
              <a:ext uri="{FF2B5EF4-FFF2-40B4-BE49-F238E27FC236}">
                <a16:creationId xmlns:a16="http://schemas.microsoft.com/office/drawing/2014/main" id="{751F093D-AACC-4E15-B258-211B3F3F4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60" y="891252"/>
            <a:ext cx="4524315" cy="4524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E818805-15B7-49D4-8377-FBA16E109CDB}"/>
              </a:ext>
            </a:extLst>
          </p:cNvPr>
          <p:cNvSpPr txBox="1"/>
          <p:nvPr/>
        </p:nvSpPr>
        <p:spPr>
          <a:xfrm>
            <a:off x="5852160" y="891252"/>
            <a:ext cx="58724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Características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Forma: redonda</a:t>
            </a:r>
          </a:p>
          <a:p>
            <a:endParaRPr lang="en-US" dirty="0"/>
          </a:p>
          <a:p>
            <a:r>
              <a:rPr lang="en-US" dirty="0"/>
              <a:t>Cores: </a:t>
            </a:r>
            <a:r>
              <a:rPr lang="en-US" dirty="0" err="1"/>
              <a:t>branca</a:t>
            </a:r>
            <a:r>
              <a:rPr lang="en-US" dirty="0"/>
              <a:t> e </a:t>
            </a:r>
            <a:r>
              <a:rPr lang="en-US" dirty="0" err="1"/>
              <a:t>preta</a:t>
            </a:r>
            <a:endParaRPr lang="en-US" dirty="0"/>
          </a:p>
          <a:p>
            <a:endParaRPr lang="en-US" dirty="0"/>
          </a:p>
          <a:p>
            <a:r>
              <a:rPr lang="pt-BR" dirty="0"/>
              <a:t>Estilo: um pentágono de cor preta cercado de 5 pentágonos  de cor branca</a:t>
            </a:r>
          </a:p>
          <a:p>
            <a:endParaRPr lang="pt-BR" dirty="0"/>
          </a:p>
          <a:p>
            <a:r>
              <a:rPr lang="pt-BR" dirty="0"/>
              <a:t>Materiais:  poliuretano, poliestireno e borracha.</a:t>
            </a:r>
          </a:p>
          <a:p>
            <a:endParaRPr lang="pt-BR" dirty="0"/>
          </a:p>
          <a:p>
            <a:endParaRPr lang="pt-BR" dirty="0"/>
          </a:p>
          <a:p>
            <a:r>
              <a:rPr lang="pt-BR" b="1" dirty="0"/>
              <a:t>Ações possíveis:</a:t>
            </a:r>
          </a:p>
          <a:p>
            <a:endParaRPr lang="pt-BR" dirty="0"/>
          </a:p>
          <a:p>
            <a:r>
              <a:rPr lang="pt-BR" dirty="0"/>
              <a:t>Criar bola</a:t>
            </a:r>
          </a:p>
        </p:txBody>
      </p:sp>
    </p:spTree>
    <p:extLst>
      <p:ext uri="{BB962C8B-B14F-4D97-AF65-F5344CB8AC3E}">
        <p14:creationId xmlns:p14="http://schemas.microsoft.com/office/powerpoint/2010/main" val="1134168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1A13B28-39B5-41C3-ADBB-E6BD9D72C9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57"/>
          <a:stretch/>
        </p:blipFill>
        <p:spPr bwMode="auto">
          <a:xfrm>
            <a:off x="412750" y="869568"/>
            <a:ext cx="4758690" cy="511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CF5CCAC-EE0D-4951-96F5-15B10EC02173}"/>
              </a:ext>
            </a:extLst>
          </p:cNvPr>
          <p:cNvSpPr txBox="1"/>
          <p:nvPr/>
        </p:nvSpPr>
        <p:spPr>
          <a:xfrm>
            <a:off x="5717927" y="1010521"/>
            <a:ext cx="58724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Características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Nome: Sr. Carrasco</a:t>
            </a:r>
          </a:p>
          <a:p>
            <a:endParaRPr lang="en-US" dirty="0"/>
          </a:p>
          <a:p>
            <a:r>
              <a:rPr lang="en-US" dirty="0"/>
              <a:t>Altura: 1,80m</a:t>
            </a:r>
          </a:p>
          <a:p>
            <a:endParaRPr lang="en-US" dirty="0"/>
          </a:p>
          <a:p>
            <a:r>
              <a:rPr lang="pt-BR" dirty="0"/>
              <a:t>Certificado pela FIFA?: Sim</a:t>
            </a:r>
          </a:p>
          <a:p>
            <a:endParaRPr lang="pt-BR" dirty="0"/>
          </a:p>
          <a:p>
            <a:r>
              <a:rPr lang="pt-BR" dirty="0"/>
              <a:t>Nível de experiência: Alto</a:t>
            </a:r>
          </a:p>
          <a:p>
            <a:endParaRPr lang="pt-BR" dirty="0"/>
          </a:p>
          <a:p>
            <a:r>
              <a:rPr lang="pt-BR" b="1" dirty="0"/>
              <a:t>Ações possíveis:</a:t>
            </a:r>
          </a:p>
          <a:p>
            <a:endParaRPr lang="pt-BR" b="1" dirty="0"/>
          </a:p>
          <a:p>
            <a:r>
              <a:rPr lang="pt-BR" dirty="0"/>
              <a:t>Iniciar a Partida</a:t>
            </a:r>
          </a:p>
          <a:p>
            <a:r>
              <a:rPr lang="pt-BR" dirty="0"/>
              <a:t>Finalizar a Partida</a:t>
            </a:r>
          </a:p>
          <a:p>
            <a:r>
              <a:rPr lang="pt-BR" dirty="0"/>
              <a:t>Trazer a Bola</a:t>
            </a:r>
          </a:p>
        </p:txBody>
      </p:sp>
    </p:spTree>
    <p:extLst>
      <p:ext uri="{BB962C8B-B14F-4D97-AF65-F5344CB8AC3E}">
        <p14:creationId xmlns:p14="http://schemas.microsoft.com/office/powerpoint/2010/main" val="1831847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1737ED6-CDAF-4EEE-8F19-B2E21F36A3D0}"/>
              </a:ext>
            </a:extLst>
          </p:cNvPr>
          <p:cNvSpPr txBox="1"/>
          <p:nvPr/>
        </p:nvSpPr>
        <p:spPr>
          <a:xfrm>
            <a:off x="2412310" y="3333787"/>
            <a:ext cx="69702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 err="1"/>
              <a:t>Vamos</a:t>
            </a:r>
            <a:r>
              <a:rPr lang="en-US" sz="1800" b="1" dirty="0"/>
              <a:t> </a:t>
            </a:r>
            <a:r>
              <a:rPr lang="en-US" sz="1800" b="1" dirty="0" err="1"/>
              <a:t>olhar</a:t>
            </a:r>
            <a:r>
              <a:rPr lang="en-US" b="1" dirty="0"/>
              <a:t> o </a:t>
            </a:r>
            <a:r>
              <a:rPr lang="en-US" b="1" dirty="0" err="1"/>
              <a:t>código</a:t>
            </a:r>
            <a:r>
              <a:rPr lang="en-US" b="1" dirty="0"/>
              <a:t> sob a </a:t>
            </a:r>
            <a:r>
              <a:rPr lang="en-US" b="1" dirty="0" err="1"/>
              <a:t>perspectiva</a:t>
            </a:r>
            <a:r>
              <a:rPr lang="en-US" b="1" dirty="0"/>
              <a:t> de classes e </a:t>
            </a:r>
            <a:r>
              <a:rPr lang="en-US" b="1" dirty="0" err="1"/>
              <a:t>objetos</a:t>
            </a:r>
            <a:r>
              <a:rPr lang="en-US" b="1" dirty="0"/>
              <a:t>?</a:t>
            </a:r>
            <a:endParaRPr lang="pt-BR" sz="1800" b="1" dirty="0"/>
          </a:p>
        </p:txBody>
      </p:sp>
    </p:spTree>
    <p:extLst>
      <p:ext uri="{BB962C8B-B14F-4D97-AF65-F5344CB8AC3E}">
        <p14:creationId xmlns:p14="http://schemas.microsoft.com/office/powerpoint/2010/main" val="674085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D15ED0-FB19-4441-B5FB-C2F423759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r>
              <a:rPr lang="en-US" dirty="0"/>
              <a:t> de </a:t>
            </a:r>
            <a:r>
              <a:rPr lang="en-US" dirty="0" err="1"/>
              <a:t>orientação</a:t>
            </a:r>
            <a:r>
              <a:rPr lang="en-US" dirty="0"/>
              <a:t> a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5F7DFD-1BE2-49D5-96C1-69CEC6922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11137042" cy="3852556"/>
          </a:xfrm>
        </p:spPr>
        <p:txBody>
          <a:bodyPr>
            <a:normAutofit/>
          </a:bodyPr>
          <a:lstStyle/>
          <a:p>
            <a:r>
              <a:rPr lang="en-US" sz="2400" dirty="0" err="1"/>
              <a:t>Estrutura</a:t>
            </a:r>
            <a:r>
              <a:rPr lang="en-US" sz="2400" dirty="0"/>
              <a:t> modular para a </a:t>
            </a:r>
            <a:r>
              <a:rPr lang="en-US" sz="2400" dirty="0" err="1"/>
              <a:t>construção</a:t>
            </a:r>
            <a:r>
              <a:rPr lang="en-US" sz="2400" dirty="0"/>
              <a:t> de </a:t>
            </a:r>
            <a:r>
              <a:rPr lang="en-US" sz="2400" dirty="0" err="1"/>
              <a:t>programas</a:t>
            </a:r>
            <a:endParaRPr lang="en-US" sz="2400" dirty="0"/>
          </a:p>
          <a:p>
            <a:r>
              <a:rPr lang="pt-BR" sz="2400" dirty="0"/>
              <a:t>Mais fácil de realizar manutenção</a:t>
            </a:r>
          </a:p>
          <a:p>
            <a:r>
              <a:rPr lang="pt-BR" sz="2400" dirty="0"/>
              <a:t>Reuso de código: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pt-BR" sz="2200" dirty="0"/>
              <a:t>Propicia desenvolvimento mais rápido;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pt-BR" sz="2200" dirty="0"/>
              <a:t>Reutilização de objetos em aplicações diferentes;</a:t>
            </a:r>
          </a:p>
        </p:txBody>
      </p:sp>
    </p:spTree>
    <p:extLst>
      <p:ext uri="{BB962C8B-B14F-4D97-AF65-F5344CB8AC3E}">
        <p14:creationId xmlns:p14="http://schemas.microsoft.com/office/powerpoint/2010/main" val="3222206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ADB272-98C5-482C-AC41-72D32EF53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Pilares</a:t>
            </a:r>
            <a:r>
              <a:rPr lang="en-US" dirty="0"/>
              <a:t> da </a:t>
            </a:r>
            <a:r>
              <a:rPr lang="en-US" dirty="0" err="1"/>
              <a:t>orientação</a:t>
            </a:r>
            <a:r>
              <a:rPr lang="en-US" dirty="0"/>
              <a:t> a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BCE5CC8-C339-4F9B-A20D-78C6FB29DD42}"/>
              </a:ext>
            </a:extLst>
          </p:cNvPr>
          <p:cNvSpPr txBox="1"/>
          <p:nvPr/>
        </p:nvSpPr>
        <p:spPr>
          <a:xfrm>
            <a:off x="715617" y="2514600"/>
            <a:ext cx="110296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ABSTRAÇÃO</a:t>
            </a:r>
          </a:p>
          <a:p>
            <a:endParaRPr lang="en-US" b="1" dirty="0"/>
          </a:p>
          <a:p>
            <a:r>
              <a:rPr lang="en-US" b="1" dirty="0"/>
              <a:t>ENCAPSULAMENTO</a:t>
            </a:r>
          </a:p>
          <a:p>
            <a:endParaRPr lang="en-US" b="1" dirty="0"/>
          </a:p>
          <a:p>
            <a:r>
              <a:rPr lang="en-US" b="1" dirty="0"/>
              <a:t>HERANÇA</a:t>
            </a:r>
          </a:p>
          <a:p>
            <a:endParaRPr lang="en-US" b="1" dirty="0"/>
          </a:p>
          <a:p>
            <a:r>
              <a:rPr lang="en-US" b="1" dirty="0"/>
              <a:t>POLIMORFISMO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341180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BBEC37-DF47-40E9-A05D-7F694F60D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Abstração</a:t>
            </a:r>
            <a:br>
              <a:rPr lang="en-US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9B259E-FD93-45DA-9D22-04FFADB1A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Simplificar</a:t>
            </a:r>
            <a:r>
              <a:rPr lang="en-US" dirty="0"/>
              <a:t> a </a:t>
            </a:r>
            <a:r>
              <a:rPr lang="en-US" dirty="0" err="1"/>
              <a:t>realidade</a:t>
            </a:r>
            <a:r>
              <a:rPr lang="en-US" dirty="0"/>
              <a:t>;</a:t>
            </a:r>
          </a:p>
          <a:p>
            <a:r>
              <a:rPr lang="en-US" dirty="0" err="1"/>
              <a:t>Ignorar</a:t>
            </a:r>
            <a:r>
              <a:rPr lang="en-US" dirty="0"/>
              <a:t> dados </a:t>
            </a:r>
            <a:r>
              <a:rPr lang="en-US" dirty="0" err="1"/>
              <a:t>irrelevantes</a:t>
            </a:r>
            <a:r>
              <a:rPr lang="en-US" dirty="0"/>
              <a:t> para a </a:t>
            </a:r>
            <a:r>
              <a:rPr lang="en-US" dirty="0" err="1"/>
              <a:t>proposta</a:t>
            </a:r>
            <a:r>
              <a:rPr lang="en-US" dirty="0"/>
              <a:t> do </a:t>
            </a:r>
            <a:r>
              <a:rPr lang="en-US" dirty="0" err="1"/>
              <a:t>programa</a:t>
            </a:r>
            <a:r>
              <a:rPr lang="en-US" dirty="0"/>
              <a:t>;</a:t>
            </a:r>
          </a:p>
          <a:p>
            <a:r>
              <a:rPr lang="en-US" dirty="0" err="1"/>
              <a:t>Focar</a:t>
            </a:r>
            <a:r>
              <a:rPr lang="en-US" dirty="0"/>
              <a:t> no que é </a:t>
            </a:r>
            <a:r>
              <a:rPr lang="en-US" dirty="0" err="1"/>
              <a:t>importante</a:t>
            </a:r>
            <a:r>
              <a:rPr lang="en-US" dirty="0"/>
              <a:t> para </a:t>
            </a:r>
            <a:r>
              <a:rPr lang="en-US" dirty="0" err="1"/>
              <a:t>determinado</a:t>
            </a:r>
            <a:r>
              <a:rPr lang="en-US" dirty="0"/>
              <a:t> </a:t>
            </a:r>
            <a:r>
              <a:rPr lang="en-US" dirty="0" err="1"/>
              <a:t>propósito</a:t>
            </a:r>
            <a:r>
              <a:rPr lang="en-US" dirty="0"/>
              <a:t>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27901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1126DE-D47D-4216-B302-84F306F0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Encapsulamento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74D383-DEEE-46E6-A05E-C9646641F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Ocultar</a:t>
            </a:r>
            <a:r>
              <a:rPr lang="en-US" dirty="0"/>
              <a:t> </a:t>
            </a:r>
            <a:r>
              <a:rPr lang="en-US" dirty="0" err="1"/>
              <a:t>complexidade</a:t>
            </a:r>
            <a:r>
              <a:rPr lang="en-US" dirty="0"/>
              <a:t>;</a:t>
            </a:r>
          </a:p>
          <a:p>
            <a:r>
              <a:rPr lang="en-US" dirty="0" err="1"/>
              <a:t>Os</a:t>
            </a:r>
            <a:r>
              <a:rPr lang="en-US" dirty="0"/>
              <a:t> dados dos </a:t>
            </a:r>
            <a:r>
              <a:rPr lang="en-US" dirty="0" err="1"/>
              <a:t>atributos</a:t>
            </a:r>
            <a:r>
              <a:rPr lang="en-US" dirty="0"/>
              <a:t>/</a:t>
            </a:r>
            <a:r>
              <a:rPr lang="en-US" dirty="0" err="1"/>
              <a:t>propriedades</a:t>
            </a:r>
            <a:r>
              <a:rPr lang="en-US" dirty="0"/>
              <a:t> da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expostos</a:t>
            </a:r>
            <a:r>
              <a:rPr lang="en-US" dirty="0"/>
              <a:t> por getters e setters;</a:t>
            </a:r>
          </a:p>
          <a:p>
            <a:r>
              <a:rPr lang="pt-BR" dirty="0"/>
              <a:t>As operações são expostas por meio de métodos;</a:t>
            </a:r>
          </a:p>
          <a:p>
            <a:r>
              <a:rPr lang="pt-BR" dirty="0"/>
              <a:t>Possibilita a construção de sistemas grandes e completos ao dividir operações complexas em unidades encapsuladas;</a:t>
            </a:r>
          </a:p>
        </p:txBody>
      </p:sp>
    </p:spTree>
    <p:extLst>
      <p:ext uri="{BB962C8B-B14F-4D97-AF65-F5344CB8AC3E}">
        <p14:creationId xmlns:p14="http://schemas.microsoft.com/office/powerpoint/2010/main" val="2607011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E21AA9-7DD7-4A3D-BA6F-9F918DD09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Herança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CA93A7-BA97-45D5-A5DE-A2F9CF0FA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Possibilita</a:t>
            </a:r>
            <a:r>
              <a:rPr lang="en-US" dirty="0"/>
              <a:t> que as classes </a:t>
            </a:r>
            <a:r>
              <a:rPr lang="en-US" dirty="0" err="1"/>
              <a:t>compartilhem</a:t>
            </a:r>
            <a:r>
              <a:rPr lang="en-US" dirty="0"/>
              <a:t> </a:t>
            </a:r>
            <a:r>
              <a:rPr lang="en-US" dirty="0" err="1"/>
              <a:t>seus</a:t>
            </a:r>
            <a:r>
              <a:rPr lang="en-US" dirty="0"/>
              <a:t> </a:t>
            </a:r>
            <a:r>
              <a:rPr lang="en-US" dirty="0" err="1"/>
              <a:t>atributos</a:t>
            </a:r>
            <a:r>
              <a:rPr lang="en-US" dirty="0"/>
              <a:t>, </a:t>
            </a:r>
            <a:r>
              <a:rPr lang="en-US" dirty="0" err="1"/>
              <a:t>métodos</a:t>
            </a:r>
            <a:r>
              <a:rPr lang="en-US" dirty="0"/>
              <a:t> e outros </a:t>
            </a:r>
            <a:r>
              <a:rPr lang="en-US" dirty="0" err="1"/>
              <a:t>membros</a:t>
            </a:r>
            <a:r>
              <a:rPr lang="en-US" dirty="0"/>
              <a:t> da </a:t>
            </a:r>
            <a:r>
              <a:rPr lang="en-US" dirty="0" err="1"/>
              <a:t>classe</a:t>
            </a:r>
            <a:r>
              <a:rPr lang="en-US" dirty="0"/>
              <a:t> entre </a:t>
            </a:r>
            <a:r>
              <a:rPr lang="en-US" dirty="0" err="1"/>
              <a:t>si</a:t>
            </a:r>
            <a:r>
              <a:rPr lang="en-US" dirty="0"/>
              <a:t>;</a:t>
            </a:r>
          </a:p>
          <a:p>
            <a:r>
              <a:rPr lang="en-US" dirty="0" err="1"/>
              <a:t>Formada</a:t>
            </a:r>
            <a:r>
              <a:rPr lang="en-US" dirty="0"/>
              <a:t> por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 e classes </a:t>
            </a:r>
            <a:r>
              <a:rPr lang="en-US" dirty="0" err="1"/>
              <a:t>derivadas</a:t>
            </a:r>
            <a:r>
              <a:rPr lang="en-US" dirty="0"/>
              <a:t> </a:t>
            </a:r>
            <a:r>
              <a:rPr lang="en-US" dirty="0" err="1"/>
              <a:t>desta</a:t>
            </a:r>
            <a:r>
              <a:rPr lang="en-US" dirty="0"/>
              <a:t>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;</a:t>
            </a:r>
          </a:p>
          <a:p>
            <a:r>
              <a:rPr lang="en-US" dirty="0"/>
              <a:t>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 </a:t>
            </a:r>
            <a:r>
              <a:rPr lang="en-US" dirty="0" err="1"/>
              <a:t>contém</a:t>
            </a:r>
            <a:r>
              <a:rPr lang="en-US" dirty="0"/>
              <a:t> </a:t>
            </a:r>
            <a:r>
              <a:rPr lang="en-US" dirty="0" err="1"/>
              <a:t>propriedades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comum</a:t>
            </a:r>
            <a:r>
              <a:rPr lang="en-US" dirty="0"/>
              <a:t> com as </a:t>
            </a:r>
            <a:r>
              <a:rPr lang="en-US" dirty="0" err="1"/>
              <a:t>derivadas</a:t>
            </a:r>
            <a:r>
              <a:rPr lang="en-US" dirty="0"/>
              <a:t>. </a:t>
            </a:r>
            <a:r>
              <a:rPr lang="en-US" dirty="0" err="1"/>
              <a:t>Já</a:t>
            </a:r>
            <a:r>
              <a:rPr lang="en-US" dirty="0"/>
              <a:t> as </a:t>
            </a:r>
            <a:r>
              <a:rPr lang="en-US" dirty="0" err="1"/>
              <a:t>derivadas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propriedades</a:t>
            </a:r>
            <a:r>
              <a:rPr lang="en-US" dirty="0"/>
              <a:t> que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exclusivas</a:t>
            </a:r>
            <a:r>
              <a:rPr lang="en-US" dirty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79151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9282F36-261B-49B3-8CA9-FB857C475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7215C3-3B83-4BE7-9213-26E084BD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3A105D4-2907-419E-8223-4C266BA1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742E7C-C1A0-4441-BBED-53E803528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536" y="610997"/>
            <a:ext cx="6910725" cy="5200321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C74C854-3C54-4A76-A283-8E32B87CC343}"/>
              </a:ext>
            </a:extLst>
          </p:cNvPr>
          <p:cNvSpPr/>
          <p:nvPr/>
        </p:nvSpPr>
        <p:spPr>
          <a:xfrm>
            <a:off x="3048000" y="1902372"/>
            <a:ext cx="3710152" cy="42041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E19B482-3301-4BB5-9DDC-EDECDA41EB8B}"/>
              </a:ext>
            </a:extLst>
          </p:cNvPr>
          <p:cNvSpPr/>
          <p:nvPr/>
        </p:nvSpPr>
        <p:spPr>
          <a:xfrm>
            <a:off x="3061254" y="2323125"/>
            <a:ext cx="3710152" cy="42041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8B38FF97-109D-4948-906F-3E2BB8AF097F}"/>
              </a:ext>
            </a:extLst>
          </p:cNvPr>
          <p:cNvSpPr/>
          <p:nvPr/>
        </p:nvSpPr>
        <p:spPr>
          <a:xfrm>
            <a:off x="3061254" y="2754482"/>
            <a:ext cx="3710152" cy="42041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FAD196E-32CE-4224-81C3-1A15400CC88A}"/>
              </a:ext>
            </a:extLst>
          </p:cNvPr>
          <p:cNvSpPr/>
          <p:nvPr/>
        </p:nvSpPr>
        <p:spPr>
          <a:xfrm>
            <a:off x="3240156" y="4480007"/>
            <a:ext cx="4253947" cy="42041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3D500F32-11AA-4904-91CD-88862CD062DF}"/>
              </a:ext>
            </a:extLst>
          </p:cNvPr>
          <p:cNvSpPr/>
          <p:nvPr/>
        </p:nvSpPr>
        <p:spPr>
          <a:xfrm>
            <a:off x="3240155" y="4914822"/>
            <a:ext cx="4253947" cy="42041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1111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364277-AA3A-4204-97DC-EC420A25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CCD9F6-26BD-41E7-8E6A-A558DE5A7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Gill Sans Nova Cond Ultra Bold" panose="020B0B04020104020203" pitchFamily="34" charset="0"/>
              </a:rPr>
              <a:t>Paradigma</a:t>
            </a:r>
            <a:r>
              <a:rPr lang="en-US" sz="2000" dirty="0">
                <a:latin typeface="Gill Sans Nova Cond Ultra Bold" panose="020B0B04020104020203" pitchFamily="34" charset="0"/>
              </a:rPr>
              <a:t> é um </a:t>
            </a:r>
            <a:r>
              <a:rPr lang="en-US" sz="2000" dirty="0" err="1">
                <a:latin typeface="Gill Sans Nova Cond Ultra Bold" panose="020B0B04020104020203" pitchFamily="34" charset="0"/>
              </a:rPr>
              <a:t>exemplo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típico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ou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exemplo</a:t>
            </a:r>
            <a:r>
              <a:rPr lang="en-US" sz="2000" dirty="0">
                <a:latin typeface="Gill Sans Nova Cond Ultra Bold" panose="020B0B04020104020203" pitchFamily="34" charset="0"/>
              </a:rPr>
              <a:t> de algo, um </a:t>
            </a:r>
            <a:r>
              <a:rPr lang="en-US" sz="2000" dirty="0" err="1">
                <a:latin typeface="Gill Sans Nova Cond Ultra Bold" panose="020B0B04020104020203" pitchFamily="34" charset="0"/>
              </a:rPr>
              <a:t>exemplo</a:t>
            </a:r>
            <a:r>
              <a:rPr lang="en-US" sz="2000" dirty="0">
                <a:latin typeface="Gill Sans Nova Cond Ultra Bold" panose="020B0B04020104020203" pitchFamily="34" charset="0"/>
              </a:rPr>
              <a:t> que serve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como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modelo</a:t>
            </a:r>
            <a:r>
              <a:rPr lang="en-US" sz="2000" dirty="0">
                <a:latin typeface="Gill Sans Nova Cond Ultra Bold" panose="020B0B04020104020203" pitchFamily="34" charset="0"/>
              </a:rPr>
              <a:t>. </a:t>
            </a:r>
          </a:p>
          <a:p>
            <a:pPr marL="0" indent="0">
              <a:buNone/>
            </a:pPr>
            <a:endParaRPr lang="en-US" sz="20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Gill Sans Nova Cond Ultra Bold" panose="020B0B04020104020203" pitchFamily="34" charset="0"/>
              </a:rPr>
              <a:t>A forma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como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entendemos</a:t>
            </a:r>
            <a:r>
              <a:rPr lang="en-US" sz="2000" dirty="0">
                <a:latin typeface="Gill Sans Nova Cond Ultra Bold" panose="020B0B04020104020203" pitchFamily="34" charset="0"/>
              </a:rPr>
              <a:t> as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coisas</a:t>
            </a:r>
            <a:r>
              <a:rPr lang="en-US" sz="2000" dirty="0">
                <a:latin typeface="Gill Sans Nova Cond Ultra Bold" panose="020B0B04020104020203" pitchFamily="34" charset="0"/>
              </a:rPr>
              <a:t> e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como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fazemos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nossas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atividades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estabelecem</a:t>
            </a:r>
            <a:r>
              <a:rPr lang="en-US" sz="2000" dirty="0">
                <a:latin typeface="Gill Sans Nova Cond Ultra Bold" panose="020B0B04020104020203" pitchFamily="34" charset="0"/>
              </a:rPr>
              <a:t> um </a:t>
            </a:r>
            <a:r>
              <a:rPr lang="en-US" sz="2000" dirty="0" err="1">
                <a:latin typeface="Gill Sans Nova Cond Ultra Bold" panose="020B0B04020104020203" pitchFamily="34" charset="0"/>
              </a:rPr>
              <a:t>paradigma</a:t>
            </a:r>
            <a:r>
              <a:rPr lang="en-US" sz="2000" dirty="0">
                <a:latin typeface="Gill Sans Nova Cond Ultra Bold" panose="020B0B04020104020203" pitchFamily="34" charset="0"/>
              </a:rPr>
              <a:t>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38054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282F36-261B-49B3-8CA9-FB857C475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7215C3-3B83-4BE7-9213-26E084BD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A105D4-2907-419E-8223-4C266BA1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8C155CF-52CC-45AF-BF46-316752DCE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32" y="1317861"/>
            <a:ext cx="11292143" cy="376404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B6CDF35-BB18-48DC-8CDD-AEFA29FFF91F}"/>
              </a:ext>
            </a:extLst>
          </p:cNvPr>
          <p:cNvSpPr/>
          <p:nvPr/>
        </p:nvSpPr>
        <p:spPr>
          <a:xfrm>
            <a:off x="641131" y="2186151"/>
            <a:ext cx="3710152" cy="37837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134EAD5-731E-4F99-A802-9C29E2636607}"/>
              </a:ext>
            </a:extLst>
          </p:cNvPr>
          <p:cNvSpPr/>
          <p:nvPr/>
        </p:nvSpPr>
        <p:spPr>
          <a:xfrm>
            <a:off x="7147035" y="2144110"/>
            <a:ext cx="3710152" cy="42041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A6FE49D-673C-4348-86CB-21A90F032BB4}"/>
              </a:ext>
            </a:extLst>
          </p:cNvPr>
          <p:cNvSpPr/>
          <p:nvPr/>
        </p:nvSpPr>
        <p:spPr>
          <a:xfrm>
            <a:off x="641131" y="2564524"/>
            <a:ext cx="3710152" cy="2942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A1C2D7A-EE34-4E0A-9E42-379B959AF3E8}"/>
              </a:ext>
            </a:extLst>
          </p:cNvPr>
          <p:cNvSpPr/>
          <p:nvPr/>
        </p:nvSpPr>
        <p:spPr>
          <a:xfrm>
            <a:off x="7147035" y="2539993"/>
            <a:ext cx="3710152" cy="2942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FA63D53-903B-4DC1-A1CD-EECEDB1D3060}"/>
              </a:ext>
            </a:extLst>
          </p:cNvPr>
          <p:cNvSpPr/>
          <p:nvPr/>
        </p:nvSpPr>
        <p:spPr>
          <a:xfrm>
            <a:off x="641131" y="2858814"/>
            <a:ext cx="3710152" cy="2942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F568B087-0D92-4171-8307-A75EC19A6E1B}"/>
              </a:ext>
            </a:extLst>
          </p:cNvPr>
          <p:cNvSpPr/>
          <p:nvPr/>
        </p:nvSpPr>
        <p:spPr>
          <a:xfrm>
            <a:off x="7147035" y="2834283"/>
            <a:ext cx="3710152" cy="2942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D0985289-7998-4133-A71D-327DA967FCF5}"/>
              </a:ext>
            </a:extLst>
          </p:cNvPr>
          <p:cNvSpPr/>
          <p:nvPr/>
        </p:nvSpPr>
        <p:spPr>
          <a:xfrm>
            <a:off x="772511" y="3797726"/>
            <a:ext cx="4367048" cy="2942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2FB04A69-E8E7-4119-9769-EA24EAE6D5A1}"/>
              </a:ext>
            </a:extLst>
          </p:cNvPr>
          <p:cNvSpPr/>
          <p:nvPr/>
        </p:nvSpPr>
        <p:spPr>
          <a:xfrm>
            <a:off x="7120743" y="4146329"/>
            <a:ext cx="3710152" cy="2942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5322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282F36-261B-49B3-8CA9-FB857C475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7215C3-3B83-4BE7-9213-26E084BD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A105D4-2907-419E-8223-4C266BA1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E7CEDA9-F4B0-4015-9562-11EA0AA60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199" y="650237"/>
            <a:ext cx="6660093" cy="4860467"/>
          </a:xfrm>
          <a:prstGeom prst="rect">
            <a:avLst/>
          </a:prstGeom>
        </p:spPr>
      </p:pic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DB805D26-36AE-421A-873C-878B49DC9994}"/>
              </a:ext>
            </a:extLst>
          </p:cNvPr>
          <p:cNvCxnSpPr/>
          <p:nvPr/>
        </p:nvCxnSpPr>
        <p:spPr>
          <a:xfrm>
            <a:off x="1515526" y="4902199"/>
            <a:ext cx="333586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54D0BDBD-9E85-4308-9D76-579B491F1D9B}"/>
              </a:ext>
            </a:extLst>
          </p:cNvPr>
          <p:cNvCxnSpPr/>
          <p:nvPr/>
        </p:nvCxnSpPr>
        <p:spPr>
          <a:xfrm>
            <a:off x="1415119" y="3953932"/>
            <a:ext cx="333586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3CE655A-FB86-4E29-BB30-703320119EE4}"/>
              </a:ext>
            </a:extLst>
          </p:cNvPr>
          <p:cNvCxnSpPr/>
          <p:nvPr/>
        </p:nvCxnSpPr>
        <p:spPr>
          <a:xfrm>
            <a:off x="1447797" y="4140201"/>
            <a:ext cx="333586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6BE4756-61C1-49B7-A3FB-A1E81AD4BB17}"/>
              </a:ext>
            </a:extLst>
          </p:cNvPr>
          <p:cNvCxnSpPr/>
          <p:nvPr/>
        </p:nvCxnSpPr>
        <p:spPr>
          <a:xfrm>
            <a:off x="1415119" y="4326464"/>
            <a:ext cx="333586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D3964446-067C-4909-AF40-2CB20F707EAC}"/>
              </a:ext>
            </a:extLst>
          </p:cNvPr>
          <p:cNvCxnSpPr/>
          <p:nvPr/>
        </p:nvCxnSpPr>
        <p:spPr>
          <a:xfrm>
            <a:off x="5254627" y="5029197"/>
            <a:ext cx="333586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4F01AF8D-5D29-4740-BC0E-8F19A1FC1E33}"/>
              </a:ext>
            </a:extLst>
          </p:cNvPr>
          <p:cNvCxnSpPr/>
          <p:nvPr/>
        </p:nvCxnSpPr>
        <p:spPr>
          <a:xfrm>
            <a:off x="5290480" y="3953932"/>
            <a:ext cx="333586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F8D81B17-B010-4F1A-B171-A4BC8BD4F601}"/>
              </a:ext>
            </a:extLst>
          </p:cNvPr>
          <p:cNvCxnSpPr/>
          <p:nvPr/>
        </p:nvCxnSpPr>
        <p:spPr>
          <a:xfrm>
            <a:off x="5254628" y="4114800"/>
            <a:ext cx="333586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CB8A15BE-1711-4FC6-92AC-5A6066674D62}"/>
              </a:ext>
            </a:extLst>
          </p:cNvPr>
          <p:cNvCxnSpPr/>
          <p:nvPr/>
        </p:nvCxnSpPr>
        <p:spPr>
          <a:xfrm>
            <a:off x="5254628" y="4284134"/>
            <a:ext cx="333586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E9BAA6F5-9BBA-4EB4-A020-D0DFBC46D13B}"/>
              </a:ext>
            </a:extLst>
          </p:cNvPr>
          <p:cNvSpPr txBox="1"/>
          <p:nvPr/>
        </p:nvSpPr>
        <p:spPr>
          <a:xfrm>
            <a:off x="6922561" y="922972"/>
            <a:ext cx="2153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/Pai/</a:t>
            </a:r>
            <a:r>
              <a:rPr lang="en-US" dirty="0" err="1"/>
              <a:t>Mãe</a:t>
            </a:r>
            <a:endParaRPr lang="pt-BR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532CDF0-7D6E-4282-8F81-E01D15DE376F}"/>
              </a:ext>
            </a:extLst>
          </p:cNvPr>
          <p:cNvSpPr txBox="1"/>
          <p:nvPr/>
        </p:nvSpPr>
        <p:spPr>
          <a:xfrm>
            <a:off x="8817230" y="3957132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Classes </a:t>
            </a:r>
            <a:r>
              <a:rPr lang="en-US" dirty="0" err="1"/>
              <a:t>Derivadas</a:t>
            </a:r>
            <a:r>
              <a:rPr lang="en-US" dirty="0"/>
              <a:t>/</a:t>
            </a:r>
            <a:r>
              <a:rPr lang="en-US" dirty="0" err="1"/>
              <a:t>Filhas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97157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E21AA9-7DD7-4A3D-BA6F-9F918DD09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POLIMORFISMO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CA93A7-BA97-45D5-A5DE-A2F9CF0FA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pt-BR" b="1" i="0" dirty="0">
                <a:solidFill>
                  <a:srgbClr val="253A44"/>
                </a:solidFill>
                <a:effectLst/>
                <a:latin typeface="Source Serif Pro" panose="020B0604020202020204" pitchFamily="18" charset="0"/>
              </a:rPr>
              <a:t>Poli = várias. </a:t>
            </a:r>
            <a:r>
              <a:rPr lang="pt-BR" b="1" i="0" dirty="0" err="1">
                <a:solidFill>
                  <a:srgbClr val="253A44"/>
                </a:solidFill>
                <a:effectLst/>
                <a:latin typeface="Source Serif Pro" panose="020B0604020202020204" pitchFamily="18" charset="0"/>
              </a:rPr>
              <a:t>Morpho</a:t>
            </a:r>
            <a:r>
              <a:rPr lang="pt-BR" b="1" i="0" dirty="0">
                <a:solidFill>
                  <a:srgbClr val="253A44"/>
                </a:solidFill>
                <a:effectLst/>
                <a:latin typeface="Source Serif Pro" panose="020B0604020202020204" pitchFamily="18" charset="0"/>
              </a:rPr>
              <a:t> = forma, aspecto.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b="1" i="0" dirty="0">
                <a:solidFill>
                  <a:srgbClr val="253A44"/>
                </a:solidFill>
                <a:effectLst/>
                <a:latin typeface="Source Serif Pro" panose="020B0604020202020204" pitchFamily="18" charset="0"/>
              </a:rPr>
              <a:t>Classes derivadas de uma única classe base são capazes de invocar os métodos que, embora apresentem a mesma assinatura, comportam-se de maneira diferente para cada uma das classes derivadas</a:t>
            </a:r>
            <a:r>
              <a:rPr lang="pt-BR" dirty="0">
                <a:solidFill>
                  <a:srgbClr val="253A44"/>
                </a:solidFill>
                <a:latin typeface="Source Serif Pro" panose="020B0604020202020204" pitchFamily="18" charset="0"/>
              </a:rPr>
              <a:t>;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b="1" i="0" dirty="0">
                <a:solidFill>
                  <a:srgbClr val="253A44"/>
                </a:solidFill>
                <a:effectLst/>
                <a:latin typeface="Source Serif Pro" panose="02040603050405020204" pitchFamily="18" charset="0"/>
              </a:rPr>
              <a:t>Mesmos atributos e objetos podem ser utilizados em objetos distintos, porém, com implementações lógicas diferentes.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754465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282F36-261B-49B3-8CA9-FB857C475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7215C3-3B83-4BE7-9213-26E084BD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A105D4-2907-419E-8223-4C266BA1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A400F81-5CA3-4D9E-A4EF-2E24D8E58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512" y="599724"/>
            <a:ext cx="4406183" cy="520032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01595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0CD09C-ACFB-4268-8E6F-AEEC9803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04E64AF-2E04-4253-BEA5-604B1B1D9887}"/>
              </a:ext>
            </a:extLst>
          </p:cNvPr>
          <p:cNvSpPr txBox="1"/>
          <p:nvPr/>
        </p:nvSpPr>
        <p:spPr>
          <a:xfrm>
            <a:off x="665922" y="2136913"/>
            <a:ext cx="108734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TREINO DE LÓGICA – REVISÃO</a:t>
            </a:r>
          </a:p>
          <a:p>
            <a:endParaRPr lang="en-US" b="1" dirty="0"/>
          </a:p>
          <a:p>
            <a:r>
              <a:rPr lang="en-US" dirty="0" err="1"/>
              <a:t>Escreva</a:t>
            </a:r>
            <a:r>
              <a:rPr lang="en-US" dirty="0"/>
              <a:t> um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português</a:t>
            </a:r>
            <a:r>
              <a:rPr lang="en-US" dirty="0"/>
              <a:t> </a:t>
            </a:r>
            <a:r>
              <a:rPr lang="en-US" dirty="0" err="1"/>
              <a:t>estruturado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1-Acesse </a:t>
            </a:r>
            <a:r>
              <a:rPr lang="en-US" dirty="0">
                <a:hlinkClick r:id="rId2"/>
              </a:rPr>
              <a:t>https://portugol-webstudio.cubos.io/ide</a:t>
            </a:r>
            <a:endParaRPr lang="en-US" dirty="0"/>
          </a:p>
          <a:p>
            <a:r>
              <a:rPr lang="en-US" dirty="0"/>
              <a:t>2-Escreva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. Caso </a:t>
            </a:r>
            <a:r>
              <a:rPr lang="en-US" dirty="0" err="1"/>
              <a:t>seja</a:t>
            </a:r>
            <a:r>
              <a:rPr lang="en-US" dirty="0"/>
              <a:t> </a:t>
            </a:r>
            <a:r>
              <a:rPr lang="en-US" dirty="0" err="1"/>
              <a:t>necessário</a:t>
            </a:r>
            <a:r>
              <a:rPr lang="en-US" dirty="0"/>
              <a:t>, utilize a </a:t>
            </a:r>
            <a:r>
              <a:rPr lang="en-US" dirty="0" err="1"/>
              <a:t>documentação</a:t>
            </a:r>
            <a:r>
              <a:rPr lang="en-US" dirty="0"/>
              <a:t> de </a:t>
            </a:r>
            <a:r>
              <a:rPr lang="en-US" dirty="0" err="1"/>
              <a:t>ajuda</a:t>
            </a:r>
            <a:r>
              <a:rPr lang="en-US" dirty="0"/>
              <a:t> no </a:t>
            </a:r>
            <a:r>
              <a:rPr lang="en-US" dirty="0" err="1"/>
              <a:t>ícone</a:t>
            </a:r>
            <a:r>
              <a:rPr lang="en-US" dirty="0"/>
              <a:t> com o </a:t>
            </a:r>
            <a:r>
              <a:rPr lang="en-US" dirty="0" err="1"/>
              <a:t>ponto</a:t>
            </a:r>
            <a:r>
              <a:rPr lang="en-US" dirty="0"/>
              <a:t> de </a:t>
            </a:r>
            <a:r>
              <a:rPr lang="en-US" dirty="0" err="1"/>
              <a:t>interrogação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51D36D0-D4E9-476D-91BB-1B6E01F5C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1142" y="3966493"/>
            <a:ext cx="4879657" cy="2663398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AE20F541-5211-4440-893E-4D3D1B283699}"/>
              </a:ext>
            </a:extLst>
          </p:cNvPr>
          <p:cNvSpPr/>
          <p:nvPr/>
        </p:nvSpPr>
        <p:spPr>
          <a:xfrm>
            <a:off x="2791142" y="5171440"/>
            <a:ext cx="388938" cy="355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07624244-8261-43B1-BEE1-A715DAAB84A4}"/>
              </a:ext>
            </a:extLst>
          </p:cNvPr>
          <p:cNvCxnSpPr>
            <a:endCxn id="9" idx="1"/>
          </p:cNvCxnSpPr>
          <p:nvPr/>
        </p:nvCxnSpPr>
        <p:spPr>
          <a:xfrm>
            <a:off x="1689652" y="4691270"/>
            <a:ext cx="1158449" cy="53224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030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AB333D-654D-4AC5-AB1A-26783B2E3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Regras</a:t>
            </a:r>
            <a:r>
              <a:rPr lang="en-US" dirty="0"/>
              <a:t> de </a:t>
            </a:r>
            <a:r>
              <a:rPr lang="en-US" dirty="0" err="1"/>
              <a:t>Negócio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B9806-E661-483F-9B31-3DACC26CA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443" y="1918252"/>
            <a:ext cx="11320669" cy="4591878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Uma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err="1"/>
              <a:t>organizadora</a:t>
            </a:r>
            <a:r>
              <a:rPr lang="en-US" dirty="0"/>
              <a:t> de </a:t>
            </a:r>
            <a:r>
              <a:rPr lang="en-US" dirty="0" err="1"/>
              <a:t>campeonatos</a:t>
            </a:r>
            <a:r>
              <a:rPr lang="en-US" dirty="0"/>
              <a:t> de </a:t>
            </a:r>
            <a:r>
              <a:rPr lang="en-US" dirty="0" err="1"/>
              <a:t>futebol</a:t>
            </a:r>
            <a:r>
              <a:rPr lang="en-US" dirty="0"/>
              <a:t> </a:t>
            </a:r>
            <a:r>
              <a:rPr lang="en-US" dirty="0" err="1"/>
              <a:t>precisa</a:t>
            </a:r>
            <a:r>
              <a:rPr lang="en-US" dirty="0"/>
              <a:t> </a:t>
            </a:r>
            <a:r>
              <a:rPr lang="en-US" dirty="0" err="1"/>
              <a:t>controlar</a:t>
            </a:r>
            <a:r>
              <a:rPr lang="en-US" dirty="0"/>
              <a:t> o tempo das </a:t>
            </a:r>
            <a:r>
              <a:rPr lang="en-US" dirty="0" err="1"/>
              <a:t>partidas</a:t>
            </a:r>
            <a:r>
              <a:rPr lang="en-US" dirty="0"/>
              <a:t>. Para </a:t>
            </a:r>
            <a:r>
              <a:rPr lang="en-US" dirty="0" err="1"/>
              <a:t>isso</a:t>
            </a:r>
            <a:r>
              <a:rPr lang="en-US" dirty="0"/>
              <a:t>, é </a:t>
            </a:r>
            <a:r>
              <a:rPr lang="en-US" dirty="0" err="1"/>
              <a:t>necessário</a:t>
            </a:r>
            <a:r>
              <a:rPr lang="en-US" dirty="0"/>
              <a:t> que 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defina</a:t>
            </a:r>
            <a:r>
              <a:rPr lang="en-US" dirty="0"/>
              <a:t> o </a:t>
            </a:r>
            <a:r>
              <a:rPr lang="en-US" dirty="0" err="1"/>
              <a:t>juiz</a:t>
            </a:r>
            <a:r>
              <a:rPr lang="en-US" dirty="0"/>
              <a:t> da </a:t>
            </a:r>
            <a:r>
              <a:rPr lang="en-US" dirty="0" err="1"/>
              <a:t>partida</a:t>
            </a:r>
            <a:r>
              <a:rPr lang="en-US" dirty="0"/>
              <a:t>, </a:t>
            </a:r>
            <a:r>
              <a:rPr lang="en-US" dirty="0" err="1"/>
              <a:t>guardando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seguintes</a:t>
            </a:r>
            <a:r>
              <a:rPr lang="en-US" dirty="0"/>
              <a:t> dados: </a:t>
            </a:r>
            <a:r>
              <a:rPr lang="en-US" dirty="0" err="1"/>
              <a:t>nome</a:t>
            </a:r>
            <a:r>
              <a:rPr lang="en-US" dirty="0"/>
              <a:t>, </a:t>
            </a:r>
            <a:r>
              <a:rPr lang="en-US" dirty="0" err="1"/>
              <a:t>altura</a:t>
            </a:r>
            <a:r>
              <a:rPr lang="en-US" dirty="0"/>
              <a:t>, se é </a:t>
            </a:r>
            <a:r>
              <a:rPr lang="en-US" dirty="0" err="1"/>
              <a:t>certificado</a:t>
            </a:r>
            <a:r>
              <a:rPr lang="en-US" dirty="0"/>
              <a:t> pela FIFA e se o </a:t>
            </a:r>
            <a:r>
              <a:rPr lang="en-US" dirty="0" err="1"/>
              <a:t>nível</a:t>
            </a:r>
            <a:r>
              <a:rPr lang="en-US" dirty="0"/>
              <a:t> de </a:t>
            </a:r>
            <a:r>
              <a:rPr lang="en-US" dirty="0" err="1"/>
              <a:t>experiência</a:t>
            </a:r>
            <a:r>
              <a:rPr lang="en-US" dirty="0"/>
              <a:t> é </a:t>
            </a:r>
            <a:r>
              <a:rPr lang="en-US" dirty="0" err="1"/>
              <a:t>baixo</a:t>
            </a:r>
            <a:r>
              <a:rPr lang="en-US" dirty="0"/>
              <a:t>, </a:t>
            </a:r>
            <a:r>
              <a:rPr lang="en-US" dirty="0" err="1"/>
              <a:t>intermediário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alto. </a:t>
            </a:r>
          </a:p>
          <a:p>
            <a:pPr algn="just"/>
            <a:r>
              <a:rPr lang="en-US" dirty="0"/>
              <a:t>O </a:t>
            </a:r>
            <a:r>
              <a:rPr lang="en-US" dirty="0" err="1"/>
              <a:t>usuário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informar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 se </a:t>
            </a:r>
            <a:r>
              <a:rPr lang="en-US" dirty="0" err="1"/>
              <a:t>trouxeram</a:t>
            </a:r>
            <a:r>
              <a:rPr lang="en-US" dirty="0"/>
              <a:t> a bola para campo de </a:t>
            </a:r>
            <a:r>
              <a:rPr lang="en-US" dirty="0" err="1"/>
              <a:t>futebol</a:t>
            </a:r>
            <a:r>
              <a:rPr lang="en-US" dirty="0"/>
              <a:t> e se o </a:t>
            </a:r>
            <a:r>
              <a:rPr lang="en-US" dirty="0" err="1"/>
              <a:t>juiz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presente</a:t>
            </a:r>
            <a:r>
              <a:rPr lang="en-US" dirty="0"/>
              <a:t>. Caso </a:t>
            </a:r>
            <a:r>
              <a:rPr lang="en-US" dirty="0" err="1"/>
              <a:t>positivo</a:t>
            </a:r>
            <a:r>
              <a:rPr lang="en-US" dirty="0"/>
              <a:t>, o </a:t>
            </a:r>
            <a:r>
              <a:rPr lang="en-US" dirty="0" err="1"/>
              <a:t>usuário</a:t>
            </a:r>
            <a:r>
              <a:rPr lang="en-US" dirty="0"/>
              <a:t> </a:t>
            </a:r>
            <a:r>
              <a:rPr lang="en-US" dirty="0" err="1"/>
              <a:t>deverá</a:t>
            </a:r>
            <a:r>
              <a:rPr lang="en-US" dirty="0"/>
              <a:t> </a:t>
            </a:r>
            <a:r>
              <a:rPr lang="en-US" dirty="0" err="1"/>
              <a:t>digitar</a:t>
            </a:r>
            <a:r>
              <a:rPr lang="en-US" dirty="0"/>
              <a:t> a </a:t>
            </a:r>
            <a:r>
              <a:rPr lang="en-US" dirty="0" err="1"/>
              <a:t>letra</a:t>
            </a:r>
            <a:r>
              <a:rPr lang="en-US" dirty="0"/>
              <a:t> “S”, </a:t>
            </a:r>
            <a:r>
              <a:rPr lang="en-US" dirty="0" err="1"/>
              <a:t>caso</a:t>
            </a:r>
            <a:r>
              <a:rPr lang="en-US" dirty="0"/>
              <a:t> </a:t>
            </a:r>
            <a:r>
              <a:rPr lang="en-US" dirty="0" err="1"/>
              <a:t>negativo</a:t>
            </a:r>
            <a:r>
              <a:rPr lang="en-US" dirty="0"/>
              <a:t>, </a:t>
            </a:r>
            <a:r>
              <a:rPr lang="en-US" dirty="0" err="1"/>
              <a:t>deverá</a:t>
            </a:r>
            <a:r>
              <a:rPr lang="en-US" dirty="0"/>
              <a:t> </a:t>
            </a:r>
            <a:r>
              <a:rPr lang="en-US" dirty="0" err="1"/>
              <a:t>digitar</a:t>
            </a:r>
            <a:r>
              <a:rPr lang="en-US" dirty="0"/>
              <a:t> a </a:t>
            </a:r>
            <a:r>
              <a:rPr lang="en-US" dirty="0" err="1"/>
              <a:t>letra</a:t>
            </a:r>
            <a:r>
              <a:rPr lang="en-US" dirty="0"/>
              <a:t> “N”.  Se a </a:t>
            </a:r>
            <a:r>
              <a:rPr lang="en-US" dirty="0" err="1"/>
              <a:t>resposta</a:t>
            </a:r>
            <a:r>
              <a:rPr lang="en-US" dirty="0"/>
              <a:t> for “N” para bola,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mensagem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surgir</a:t>
            </a:r>
            <a:r>
              <a:rPr lang="en-US" dirty="0"/>
              <a:t> </a:t>
            </a:r>
            <a:r>
              <a:rPr lang="en-US" dirty="0" err="1"/>
              <a:t>avisando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é </a:t>
            </a:r>
            <a:r>
              <a:rPr lang="en-US" dirty="0" err="1"/>
              <a:t>possível</a:t>
            </a:r>
            <a:r>
              <a:rPr lang="en-US" dirty="0"/>
              <a:t> </a:t>
            </a:r>
            <a:r>
              <a:rPr lang="en-US" dirty="0" err="1"/>
              <a:t>jogar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bola. Se for “N” para </a:t>
            </a:r>
            <a:r>
              <a:rPr lang="en-US" dirty="0" err="1"/>
              <a:t>juiz</a:t>
            </a:r>
            <a:r>
              <a:rPr lang="en-US" dirty="0"/>
              <a:t>, que </a:t>
            </a:r>
            <a:r>
              <a:rPr lang="en-US" dirty="0" err="1"/>
              <a:t>não</a:t>
            </a:r>
            <a:r>
              <a:rPr lang="en-US" dirty="0"/>
              <a:t> se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iniciar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juiz</a:t>
            </a:r>
            <a:r>
              <a:rPr lang="en-US" dirty="0"/>
              <a:t>. Se for “N” para ambos, </a:t>
            </a:r>
            <a:r>
              <a:rPr lang="en-US" dirty="0" err="1"/>
              <a:t>só</a:t>
            </a:r>
            <a:r>
              <a:rPr lang="en-US" dirty="0"/>
              <a:t> é </a:t>
            </a:r>
            <a:r>
              <a:rPr lang="en-US" dirty="0" err="1"/>
              <a:t>necessário</a:t>
            </a:r>
            <a:r>
              <a:rPr lang="en-US" dirty="0"/>
              <a:t> que a </a:t>
            </a:r>
            <a:r>
              <a:rPr lang="en-US" dirty="0" err="1"/>
              <a:t>mensagem</a:t>
            </a:r>
            <a:r>
              <a:rPr lang="en-US" dirty="0"/>
              <a:t> da bola </a:t>
            </a:r>
            <a:r>
              <a:rPr lang="en-US" dirty="0" err="1"/>
              <a:t>seja</a:t>
            </a:r>
            <a:r>
              <a:rPr lang="en-US" dirty="0"/>
              <a:t> </a:t>
            </a:r>
            <a:r>
              <a:rPr lang="en-US" dirty="0" err="1"/>
              <a:t>mostrada</a:t>
            </a:r>
            <a:r>
              <a:rPr lang="en-US" dirty="0"/>
              <a:t>. Neste </a:t>
            </a:r>
            <a:r>
              <a:rPr lang="en-US" dirty="0" err="1"/>
              <a:t>caso</a:t>
            </a:r>
            <a:r>
              <a:rPr lang="en-US" dirty="0"/>
              <a:t>, se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iniciada</a:t>
            </a:r>
            <a:r>
              <a:rPr lang="en-US" dirty="0"/>
              <a:t>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mensagem</a:t>
            </a:r>
            <a:r>
              <a:rPr lang="en-US" dirty="0"/>
              <a:t> de </a:t>
            </a:r>
            <a:r>
              <a:rPr lang="en-US" dirty="0" err="1"/>
              <a:t>erro</a:t>
            </a:r>
            <a:r>
              <a:rPr lang="en-US" dirty="0"/>
              <a:t> </a:t>
            </a:r>
            <a:r>
              <a:rPr lang="en-US" dirty="0" err="1"/>
              <a:t>complementar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aparecer</a:t>
            </a:r>
            <a:r>
              <a:rPr lang="en-US" dirty="0"/>
              <a:t> logo </a:t>
            </a:r>
            <a:r>
              <a:rPr lang="en-US" dirty="0" err="1"/>
              <a:t>após</a:t>
            </a:r>
            <a:r>
              <a:rPr lang="en-US" dirty="0"/>
              <a:t>: “ </a:t>
            </a:r>
            <a:r>
              <a:rPr lang="en-US" dirty="0" err="1"/>
              <a:t>Erro</a:t>
            </a:r>
            <a:r>
              <a:rPr lang="en-US" dirty="0"/>
              <a:t>.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iniciada</a:t>
            </a:r>
            <a:r>
              <a:rPr lang="en-US" dirty="0"/>
              <a:t>. ”</a:t>
            </a:r>
          </a:p>
          <a:p>
            <a:pPr algn="just"/>
            <a:r>
              <a:rPr lang="en-US" dirty="0"/>
              <a:t>Caso o </a:t>
            </a:r>
            <a:r>
              <a:rPr lang="en-US" dirty="0" err="1"/>
              <a:t>usuário</a:t>
            </a:r>
            <a:r>
              <a:rPr lang="en-US" dirty="0"/>
              <a:t> </a:t>
            </a:r>
            <a:r>
              <a:rPr lang="en-US" dirty="0" err="1"/>
              <a:t>digite</a:t>
            </a:r>
            <a:r>
              <a:rPr lang="en-US" dirty="0"/>
              <a:t> algo </a:t>
            </a:r>
            <a:r>
              <a:rPr lang="en-US" dirty="0" err="1"/>
              <a:t>diferente</a:t>
            </a:r>
            <a:r>
              <a:rPr lang="en-US" dirty="0"/>
              <a:t> de “S” </a:t>
            </a:r>
            <a:r>
              <a:rPr lang="en-US" dirty="0" err="1"/>
              <a:t>ou</a:t>
            </a:r>
            <a:r>
              <a:rPr lang="en-US" dirty="0"/>
              <a:t> “N” (</a:t>
            </a:r>
            <a:r>
              <a:rPr lang="en-US" dirty="0" err="1"/>
              <a:t>maiúscula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minúscula</a:t>
            </a:r>
            <a:r>
              <a:rPr lang="en-US" dirty="0"/>
              <a:t>), 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informar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será</a:t>
            </a:r>
            <a:r>
              <a:rPr lang="en-US" dirty="0"/>
              <a:t> </a:t>
            </a:r>
            <a:r>
              <a:rPr lang="en-US" dirty="0" err="1"/>
              <a:t>aceito</a:t>
            </a:r>
            <a:r>
              <a:rPr lang="en-US" dirty="0"/>
              <a:t> nada </a:t>
            </a:r>
            <a:r>
              <a:rPr lang="en-US" dirty="0" err="1"/>
              <a:t>diferente</a:t>
            </a:r>
            <a:r>
              <a:rPr lang="en-US" dirty="0"/>
              <a:t> dessas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letras</a:t>
            </a:r>
            <a:r>
              <a:rPr lang="en-US" dirty="0"/>
              <a:t>,  </a:t>
            </a:r>
            <a:r>
              <a:rPr lang="en-US" dirty="0" err="1"/>
              <a:t>pedindo</a:t>
            </a:r>
            <a:r>
              <a:rPr lang="en-US" dirty="0"/>
              <a:t> </a:t>
            </a:r>
            <a:r>
              <a:rPr lang="en-US" dirty="0" err="1"/>
              <a:t>automaticamente</a:t>
            </a:r>
            <a:r>
              <a:rPr lang="en-US" dirty="0"/>
              <a:t> (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seja</a:t>
            </a:r>
            <a:r>
              <a:rPr lang="en-US" dirty="0"/>
              <a:t>, 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ser </a:t>
            </a:r>
            <a:r>
              <a:rPr lang="en-US" dirty="0" err="1"/>
              <a:t>finalizado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erro</a:t>
            </a:r>
            <a:r>
              <a:rPr lang="en-US" dirty="0"/>
              <a:t> de </a:t>
            </a:r>
            <a:r>
              <a:rPr lang="en-US" dirty="0" err="1"/>
              <a:t>digitação</a:t>
            </a:r>
            <a:r>
              <a:rPr lang="en-US" dirty="0"/>
              <a:t> do </a:t>
            </a:r>
            <a:r>
              <a:rPr lang="en-US" dirty="0" err="1"/>
              <a:t>usuário</a:t>
            </a:r>
            <a:r>
              <a:rPr lang="en-US" dirty="0"/>
              <a:t>) para </a:t>
            </a:r>
            <a:r>
              <a:rPr lang="en-US" dirty="0" err="1"/>
              <a:t>digitar</a:t>
            </a:r>
            <a:r>
              <a:rPr lang="en-US" dirty="0"/>
              <a:t> a </a:t>
            </a:r>
            <a:r>
              <a:rPr lang="en-US" dirty="0" err="1"/>
              <a:t>escolha</a:t>
            </a:r>
            <a:r>
              <a:rPr lang="en-US" dirty="0"/>
              <a:t> </a:t>
            </a:r>
            <a:r>
              <a:rPr lang="en-US" dirty="0" err="1"/>
              <a:t>novamente</a:t>
            </a:r>
            <a:r>
              <a:rPr lang="en-US" dirty="0"/>
              <a:t>. </a:t>
            </a:r>
          </a:p>
          <a:p>
            <a:r>
              <a:rPr lang="en-US" dirty="0"/>
              <a:t>Caso as </a:t>
            </a:r>
            <a:r>
              <a:rPr lang="en-US" dirty="0" err="1"/>
              <a:t>respostas</a:t>
            </a:r>
            <a:r>
              <a:rPr lang="en-US" dirty="0"/>
              <a:t> </a:t>
            </a:r>
            <a:r>
              <a:rPr lang="en-US" dirty="0" err="1"/>
              <a:t>sejam</a:t>
            </a:r>
            <a:r>
              <a:rPr lang="en-US" dirty="0"/>
              <a:t> </a:t>
            </a:r>
            <a:r>
              <a:rPr lang="en-US" dirty="0" err="1"/>
              <a:t>positivas</a:t>
            </a:r>
            <a:r>
              <a:rPr lang="en-US" dirty="0"/>
              <a:t>, um </a:t>
            </a:r>
            <a:r>
              <a:rPr lang="en-US" dirty="0" err="1"/>
              <a:t>cronômetro</a:t>
            </a:r>
            <a:r>
              <a:rPr lang="en-US" dirty="0"/>
              <a:t> é </a:t>
            </a:r>
            <a:r>
              <a:rPr lang="en-US" dirty="0" err="1"/>
              <a:t>iniciado</a:t>
            </a:r>
            <a:r>
              <a:rPr lang="en-US" dirty="0"/>
              <a:t>. 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ser </a:t>
            </a:r>
            <a:r>
              <a:rPr lang="en-US" dirty="0" err="1"/>
              <a:t>finalizada</a:t>
            </a:r>
            <a:r>
              <a:rPr lang="en-US" dirty="0"/>
              <a:t> </a:t>
            </a:r>
            <a:r>
              <a:rPr lang="en-US" dirty="0" err="1"/>
              <a:t>após</a:t>
            </a:r>
            <a:r>
              <a:rPr lang="en-US" dirty="0"/>
              <a:t> </a:t>
            </a:r>
            <a:r>
              <a:rPr lang="en-US" dirty="0" err="1"/>
              <a:t>atingir</a:t>
            </a:r>
            <a:r>
              <a:rPr lang="en-US" dirty="0"/>
              <a:t> o valor </a:t>
            </a:r>
            <a:r>
              <a:rPr lang="en-US" dirty="0" err="1"/>
              <a:t>equivalente</a:t>
            </a:r>
            <a:r>
              <a:rPr lang="en-US" dirty="0"/>
              <a:t> a 1 hora e 50 </a:t>
            </a:r>
            <a:r>
              <a:rPr lang="en-US" dirty="0" err="1"/>
              <a:t>minutos</a:t>
            </a:r>
            <a:r>
              <a:rPr lang="en-US" dirty="0"/>
              <a:t>. </a:t>
            </a:r>
            <a:r>
              <a:rPr lang="en-US" dirty="0" err="1"/>
              <a:t>Não</a:t>
            </a:r>
            <a:r>
              <a:rPr lang="en-US" dirty="0"/>
              <a:t> é </a:t>
            </a:r>
            <a:r>
              <a:rPr lang="en-US" dirty="0" err="1"/>
              <a:t>necessário</a:t>
            </a:r>
            <a:r>
              <a:rPr lang="en-US" dirty="0"/>
              <a:t> </a:t>
            </a:r>
            <a:r>
              <a:rPr lang="en-US" dirty="0" err="1"/>
              <a:t>medir</a:t>
            </a:r>
            <a:r>
              <a:rPr lang="en-US" dirty="0"/>
              <a:t> o tempo de </a:t>
            </a:r>
            <a:r>
              <a:rPr lang="en-US" dirty="0" err="1"/>
              <a:t>verdade</a:t>
            </a:r>
            <a:r>
              <a:rPr lang="en-US" dirty="0"/>
              <a:t>, basta que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seja</a:t>
            </a:r>
            <a:r>
              <a:rPr lang="en-US" dirty="0"/>
              <a:t> </a:t>
            </a:r>
            <a:r>
              <a:rPr lang="en-US" dirty="0" err="1"/>
              <a:t>finalizada</a:t>
            </a:r>
            <a:r>
              <a:rPr lang="en-US" dirty="0"/>
              <a:t> </a:t>
            </a:r>
            <a:r>
              <a:rPr lang="en-US" dirty="0" err="1"/>
              <a:t>após</a:t>
            </a:r>
            <a:r>
              <a:rPr lang="en-US" dirty="0"/>
              <a:t> </a:t>
            </a:r>
            <a:r>
              <a:rPr lang="en-US" dirty="0" err="1"/>
              <a:t>atingir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valor.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finalizar</a:t>
            </a:r>
            <a:r>
              <a:rPr lang="en-US" dirty="0"/>
              <a:t> a </a:t>
            </a:r>
            <a:r>
              <a:rPr lang="en-US" dirty="0" err="1"/>
              <a:t>partida</a:t>
            </a:r>
            <a:r>
              <a:rPr lang="en-US" dirty="0"/>
              <a:t>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mensagem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aparecer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informando</a:t>
            </a:r>
            <a:r>
              <a:rPr lang="en-US" dirty="0"/>
              <a:t> que a </a:t>
            </a:r>
            <a:r>
              <a:rPr lang="en-US" dirty="0" err="1"/>
              <a:t>partida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finalizada</a:t>
            </a:r>
            <a:r>
              <a:rPr lang="en-US" dirty="0"/>
              <a:t> com </a:t>
            </a:r>
            <a:r>
              <a:rPr lang="en-US" dirty="0" err="1"/>
              <a:t>sucesso</a:t>
            </a:r>
            <a:r>
              <a:rPr lang="en-US" dirty="0"/>
              <a:t>, o tempo de </a:t>
            </a:r>
            <a:r>
              <a:rPr lang="en-US" dirty="0" err="1"/>
              <a:t>jogo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aparecer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minutos</a:t>
            </a:r>
            <a:r>
              <a:rPr lang="en-US" dirty="0"/>
              <a:t> e </a:t>
            </a:r>
            <a:r>
              <a:rPr lang="en-US" dirty="0" err="1"/>
              <a:t>os</a:t>
            </a:r>
            <a:r>
              <a:rPr lang="en-US" dirty="0"/>
              <a:t> dados do </a:t>
            </a:r>
            <a:r>
              <a:rPr lang="en-US" dirty="0" err="1"/>
              <a:t>juiz</a:t>
            </a:r>
            <a:r>
              <a:rPr lang="en-US" dirty="0"/>
              <a:t> que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guardados</a:t>
            </a:r>
            <a:r>
              <a:rPr lang="en-US" dirty="0"/>
              <a:t>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1279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AB59F1-49E2-4095-8D73-54BA94547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OBSERVAÇõES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0EF62A-4C0A-46C6-A40F-1697A2015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Repare</a:t>
            </a:r>
            <a:r>
              <a:rPr lang="en-US" dirty="0"/>
              <a:t> no Código do </a:t>
            </a:r>
            <a:r>
              <a:rPr lang="en-US" dirty="0" err="1"/>
              <a:t>exercício</a:t>
            </a:r>
            <a:r>
              <a:rPr lang="en-US" dirty="0"/>
              <a:t>: </a:t>
            </a:r>
            <a:r>
              <a:rPr lang="en-US" dirty="0" err="1"/>
              <a:t>nós</a:t>
            </a:r>
            <a:r>
              <a:rPr lang="en-US" dirty="0"/>
              <a:t> </a:t>
            </a:r>
            <a:r>
              <a:rPr lang="en-US" dirty="0" err="1"/>
              <a:t>focamos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sz="2000" b="1" dirty="0" err="1"/>
              <a:t>como</a:t>
            </a:r>
            <a:r>
              <a:rPr lang="en-US" dirty="0"/>
              <a:t> </a:t>
            </a:r>
            <a:r>
              <a:rPr lang="en-US" dirty="0" err="1"/>
              <a:t>criar</a:t>
            </a:r>
            <a:r>
              <a:rPr lang="en-US" dirty="0"/>
              <a:t> o </a:t>
            </a:r>
            <a:r>
              <a:rPr lang="en-US" dirty="0" err="1"/>
              <a:t>programa</a:t>
            </a:r>
            <a:r>
              <a:rPr lang="en-US" dirty="0"/>
              <a:t>.</a:t>
            </a:r>
          </a:p>
          <a:p>
            <a:r>
              <a:rPr lang="en-US" dirty="0"/>
              <a:t>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executa</a:t>
            </a:r>
            <a:r>
              <a:rPr lang="en-US" dirty="0"/>
              <a:t> as </a:t>
            </a:r>
            <a:r>
              <a:rPr lang="en-US" dirty="0" err="1"/>
              <a:t>instruções</a:t>
            </a:r>
            <a:r>
              <a:rPr lang="en-US" dirty="0"/>
              <a:t> </a:t>
            </a:r>
            <a:r>
              <a:rPr lang="en-US" dirty="0" err="1"/>
              <a:t>linha</a:t>
            </a:r>
            <a:r>
              <a:rPr lang="en-US" dirty="0"/>
              <a:t> a </a:t>
            </a:r>
            <a:r>
              <a:rPr lang="en-US" dirty="0" err="1"/>
              <a:t>linha</a:t>
            </a:r>
            <a:r>
              <a:rPr lang="en-US" dirty="0"/>
              <a:t>. </a:t>
            </a:r>
            <a:r>
              <a:rPr lang="en-US" dirty="0" err="1"/>
              <a:t>Nós</a:t>
            </a:r>
            <a:r>
              <a:rPr lang="en-US" dirty="0"/>
              <a:t> o </a:t>
            </a:r>
            <a:r>
              <a:rPr lang="en-US" dirty="0" err="1"/>
              <a:t>fizemos</a:t>
            </a:r>
            <a:r>
              <a:rPr lang="en-US" dirty="0"/>
              <a:t> com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mente</a:t>
            </a:r>
            <a:r>
              <a:rPr lang="en-US" dirty="0"/>
              <a:t>. </a:t>
            </a:r>
            <a:r>
              <a:rPr lang="en-US" dirty="0" err="1"/>
              <a:t>Esse</a:t>
            </a:r>
            <a:r>
              <a:rPr lang="en-US" dirty="0"/>
              <a:t> é o </a:t>
            </a:r>
            <a:r>
              <a:rPr lang="en-US" dirty="0" err="1"/>
              <a:t>nosso</a:t>
            </a:r>
            <a:r>
              <a:rPr lang="en-US" dirty="0"/>
              <a:t> </a:t>
            </a:r>
            <a:r>
              <a:rPr lang="en-US" dirty="0" err="1"/>
              <a:t>paradigma</a:t>
            </a:r>
            <a:r>
              <a:rPr lang="en-US" dirty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5738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0CD09C-ACFB-4268-8E6F-AEEC9803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r>
              <a:rPr lang="en-US" dirty="0"/>
              <a:t> ESTRUTURAL </a:t>
            </a:r>
            <a:r>
              <a:rPr lang="en-US" dirty="0" err="1"/>
              <a:t>ou</a:t>
            </a:r>
            <a:r>
              <a:rPr lang="en-US" dirty="0"/>
              <a:t> Procedural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728EACA-2205-4E8B-B227-16780D432691}"/>
              </a:ext>
            </a:extLst>
          </p:cNvPr>
          <p:cNvSpPr txBox="1"/>
          <p:nvPr/>
        </p:nvSpPr>
        <p:spPr>
          <a:xfrm>
            <a:off x="581192" y="2156791"/>
            <a:ext cx="111436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Utilização de variáveis globais;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pt-BR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Funções e variáveis acopladas;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pt-BR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Muitas linhas de código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pt-BR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Dificuldade de manutenção</a:t>
            </a:r>
          </a:p>
        </p:txBody>
      </p:sp>
    </p:spTree>
    <p:extLst>
      <p:ext uri="{BB962C8B-B14F-4D97-AF65-F5344CB8AC3E}">
        <p14:creationId xmlns:p14="http://schemas.microsoft.com/office/powerpoint/2010/main" val="2475207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D15ED0-FB19-4441-B5FB-C2F423759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se…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5F7DFD-1BE2-49D5-96C1-69CEC6922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err="1"/>
              <a:t>Passássemos</a:t>
            </a:r>
            <a:r>
              <a:rPr lang="en-US" sz="2400" b="1" dirty="0"/>
              <a:t> a </a:t>
            </a:r>
            <a:r>
              <a:rPr lang="en-US" sz="2400" b="1" dirty="0" err="1"/>
              <a:t>abstrair</a:t>
            </a:r>
            <a:r>
              <a:rPr lang="en-US" sz="2400" b="1" dirty="0"/>
              <a:t> a </a:t>
            </a:r>
            <a:r>
              <a:rPr lang="en-US" sz="2400" b="1" dirty="0" err="1"/>
              <a:t>realidade</a:t>
            </a:r>
            <a:r>
              <a:rPr lang="en-US" sz="2400" b="1" dirty="0"/>
              <a:t>?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1186293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B753C-0615-4406-AD8E-912BC8D26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Paradigima</a:t>
            </a:r>
            <a:r>
              <a:rPr lang="en-US" dirty="0"/>
              <a:t> da </a:t>
            </a:r>
            <a:r>
              <a:rPr lang="en-US" dirty="0" err="1"/>
              <a:t>orientação</a:t>
            </a:r>
            <a:r>
              <a:rPr lang="en-US" dirty="0"/>
              <a:t> a </a:t>
            </a:r>
            <a:r>
              <a:rPr lang="en-US" dirty="0" err="1"/>
              <a:t>objetos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4B18DF-5379-436E-9E86-9B8F819B4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Classe</a:t>
            </a:r>
            <a:r>
              <a:rPr lang="en-US" b="1" dirty="0"/>
              <a:t>: </a:t>
            </a:r>
            <a:r>
              <a:rPr lang="en-US" dirty="0"/>
              <a:t>É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descrição</a:t>
            </a:r>
            <a:r>
              <a:rPr lang="en-US" dirty="0"/>
              <a:t> que </a:t>
            </a:r>
            <a:r>
              <a:rPr lang="en-US" dirty="0" err="1"/>
              <a:t>abstrai</a:t>
            </a:r>
            <a:r>
              <a:rPr lang="en-US" dirty="0"/>
              <a:t> um conjunto de </a:t>
            </a:r>
            <a:r>
              <a:rPr lang="en-US" dirty="0" err="1"/>
              <a:t>objetos</a:t>
            </a:r>
            <a:r>
              <a:rPr lang="en-US" dirty="0"/>
              <a:t> com </a:t>
            </a:r>
            <a:r>
              <a:rPr lang="en-US" dirty="0" err="1"/>
              <a:t>características</a:t>
            </a:r>
            <a:r>
              <a:rPr lang="en-US" dirty="0"/>
              <a:t> </a:t>
            </a:r>
            <a:r>
              <a:rPr lang="en-US" dirty="0" err="1"/>
              <a:t>similares</a:t>
            </a:r>
            <a:r>
              <a:rPr lang="en-US" dirty="0"/>
              <a:t>. É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descrição</a:t>
            </a:r>
            <a:r>
              <a:rPr lang="en-US" dirty="0"/>
              <a:t> das </a:t>
            </a:r>
            <a:r>
              <a:rPr lang="en-US" dirty="0" err="1"/>
              <a:t>propriedades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estados</a:t>
            </a:r>
            <a:r>
              <a:rPr lang="en-US" dirty="0"/>
              <a:t> </a:t>
            </a:r>
            <a:r>
              <a:rPr lang="en-US" dirty="0" err="1"/>
              <a:t>possíveis</a:t>
            </a:r>
            <a:r>
              <a:rPr lang="en-US" dirty="0"/>
              <a:t> de um conjunto de </a:t>
            </a:r>
            <a:r>
              <a:rPr lang="en-US" dirty="0" err="1"/>
              <a:t>objetos</a:t>
            </a:r>
            <a:r>
              <a:rPr lang="en-US" dirty="0"/>
              <a:t>, </a:t>
            </a:r>
            <a:r>
              <a:rPr lang="en-US" dirty="0" err="1"/>
              <a:t>bem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comportamentos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ações</a:t>
            </a:r>
            <a:r>
              <a:rPr lang="en-US" dirty="0"/>
              <a:t> </a:t>
            </a:r>
            <a:r>
              <a:rPr lang="en-US" dirty="0" err="1"/>
              <a:t>aplicáveis</a:t>
            </a:r>
            <a:r>
              <a:rPr lang="en-US" dirty="0"/>
              <a:t> a </a:t>
            </a:r>
            <a:r>
              <a:rPr lang="en-US" dirty="0" err="1"/>
              <a:t>esses</a:t>
            </a:r>
            <a:r>
              <a:rPr lang="en-US" dirty="0"/>
              <a:t> </a:t>
            </a:r>
            <a:r>
              <a:rPr lang="en-US" dirty="0" err="1"/>
              <a:t>mesmos</a:t>
            </a:r>
            <a:r>
              <a:rPr lang="en-US" dirty="0"/>
              <a:t> </a:t>
            </a:r>
            <a:r>
              <a:rPr lang="en-US" dirty="0" err="1"/>
              <a:t>objetos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Atributos</a:t>
            </a:r>
            <a:r>
              <a:rPr lang="en-US" b="1" dirty="0"/>
              <a:t>:</a:t>
            </a:r>
            <a:r>
              <a:rPr lang="en-US" dirty="0"/>
              <a:t> São </a:t>
            </a:r>
            <a:r>
              <a:rPr lang="en-US" dirty="0" err="1"/>
              <a:t>elementos</a:t>
            </a:r>
            <a:r>
              <a:rPr lang="en-US" dirty="0"/>
              <a:t> que </a:t>
            </a:r>
            <a:r>
              <a:rPr lang="en-US" dirty="0" err="1"/>
              <a:t>definem</a:t>
            </a:r>
            <a:r>
              <a:rPr lang="en-US" dirty="0"/>
              <a:t> a </a:t>
            </a:r>
            <a:r>
              <a:rPr lang="en-US" dirty="0" err="1"/>
              <a:t>estrutura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classe</a:t>
            </a:r>
            <a:r>
              <a:rPr lang="en-US" dirty="0"/>
              <a:t>.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dos </a:t>
            </a:r>
            <a:r>
              <a:rPr lang="en-US" dirty="0" err="1"/>
              <a:t>atributos</a:t>
            </a:r>
            <a:r>
              <a:rPr lang="en-US" dirty="0"/>
              <a:t> de </a:t>
            </a:r>
            <a:r>
              <a:rPr lang="en-US" dirty="0" err="1"/>
              <a:t>instância</a:t>
            </a:r>
            <a:r>
              <a:rPr lang="en-US" dirty="0"/>
              <a:t> </a:t>
            </a:r>
            <a:r>
              <a:rPr lang="en-US" dirty="0" err="1"/>
              <a:t>determinam</a:t>
            </a:r>
            <a:r>
              <a:rPr lang="en-US" dirty="0"/>
              <a:t> o </a:t>
            </a:r>
            <a:r>
              <a:rPr lang="en-US" dirty="0" err="1"/>
              <a:t>estado</a:t>
            </a:r>
            <a:r>
              <a:rPr lang="en-US" dirty="0"/>
              <a:t> 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objeto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Objeto</a:t>
            </a:r>
            <a:r>
              <a:rPr lang="en-US" b="1" dirty="0"/>
              <a:t>: </a:t>
            </a:r>
            <a:r>
              <a:rPr lang="en-US" dirty="0"/>
              <a:t>é um </a:t>
            </a:r>
            <a:r>
              <a:rPr lang="en-US" dirty="0" err="1"/>
              <a:t>elemento</a:t>
            </a:r>
            <a:r>
              <a:rPr lang="en-US" dirty="0"/>
              <a:t> que </a:t>
            </a:r>
            <a:r>
              <a:rPr lang="en-US" dirty="0" err="1"/>
              <a:t>representa</a:t>
            </a:r>
            <a:r>
              <a:rPr lang="en-US" dirty="0"/>
              <a:t>, no </a:t>
            </a:r>
            <a:r>
              <a:rPr lang="en-US" dirty="0" err="1"/>
              <a:t>domínio</a:t>
            </a:r>
            <a:r>
              <a:rPr lang="en-US" dirty="0"/>
              <a:t> da </a:t>
            </a:r>
            <a:r>
              <a:rPr lang="en-US" dirty="0" err="1"/>
              <a:t>solução</a:t>
            </a:r>
            <a:r>
              <a:rPr lang="en-US" dirty="0"/>
              <a:t>, </a:t>
            </a:r>
            <a:r>
              <a:rPr lang="en-US" dirty="0" err="1"/>
              <a:t>alguma</a:t>
            </a:r>
            <a:r>
              <a:rPr lang="en-US" dirty="0"/>
              <a:t> </a:t>
            </a:r>
            <a:r>
              <a:rPr lang="en-US" dirty="0" err="1"/>
              <a:t>entidade</a:t>
            </a:r>
            <a:r>
              <a:rPr lang="en-US" dirty="0"/>
              <a:t> (</a:t>
            </a:r>
            <a:r>
              <a:rPr lang="en-US" dirty="0" err="1"/>
              <a:t>abstrata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concreta</a:t>
            </a:r>
            <a:r>
              <a:rPr lang="en-US" dirty="0"/>
              <a:t>) do </a:t>
            </a:r>
            <a:r>
              <a:rPr lang="en-US" dirty="0" err="1"/>
              <a:t>domínio</a:t>
            </a:r>
            <a:r>
              <a:rPr lang="en-US" dirty="0"/>
              <a:t> de interesse do </a:t>
            </a:r>
            <a:r>
              <a:rPr lang="en-US" dirty="0" err="1"/>
              <a:t>problema</a:t>
            </a:r>
            <a:r>
              <a:rPr lang="en-US" dirty="0"/>
              <a:t> sob </a:t>
            </a:r>
            <a:r>
              <a:rPr lang="en-US" dirty="0" err="1"/>
              <a:t>análise</a:t>
            </a:r>
            <a:r>
              <a:rPr lang="en-US" dirty="0"/>
              <a:t>. </a:t>
            </a:r>
            <a:r>
              <a:rPr lang="en-US" dirty="0" err="1"/>
              <a:t>Objetos</a:t>
            </a:r>
            <a:r>
              <a:rPr lang="en-US" dirty="0"/>
              <a:t> </a:t>
            </a:r>
            <a:r>
              <a:rPr lang="en-US" dirty="0" err="1"/>
              <a:t>similares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agrupados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classes.</a:t>
            </a:r>
          </a:p>
          <a:p>
            <a:endParaRPr lang="en-US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0240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3E8A2E-904B-4156-9E18-1C55598BB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e </a:t>
            </a:r>
            <a:r>
              <a:rPr lang="en-US" dirty="0" err="1"/>
              <a:t>objetos</a:t>
            </a:r>
            <a:endParaRPr lang="pt-BR" dirty="0"/>
          </a:p>
        </p:txBody>
      </p:sp>
      <p:pic>
        <p:nvPicPr>
          <p:cNvPr id="1026" name="Picture 2" descr="Carmesina | Fôrma Redonda Desmontável Bakeware [Brinox] | Ø 26 cm, Aço  Carbono, Grafite">
            <a:extLst>
              <a:ext uri="{FF2B5EF4-FFF2-40B4-BE49-F238E27FC236}">
                <a16:creationId xmlns:a16="http://schemas.microsoft.com/office/drawing/2014/main" id="{9244A6F0-9102-4159-8E97-6E38141E4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04" y="3429000"/>
            <a:ext cx="3761669" cy="250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100 Round cake designs ideas in 2021 | cake designs, cake, cupcake cakes">
            <a:extLst>
              <a:ext uri="{FF2B5EF4-FFF2-40B4-BE49-F238E27FC236}">
                <a16:creationId xmlns:a16="http://schemas.microsoft.com/office/drawing/2014/main" id="{2CBFE114-7C8C-4640-872B-D6B5379AB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86563" y1="37750" x2="82188" y2="63500"/>
                        <a14:foregroundMark x1="18125" y1="61750" x2="18125" y2="60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357" y="2915478"/>
            <a:ext cx="2059259" cy="2574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erformance Pans Aluminum Round Cake Pan, 10-Inch | Wilton">
            <a:extLst>
              <a:ext uri="{FF2B5EF4-FFF2-40B4-BE49-F238E27FC236}">
                <a16:creationId xmlns:a16="http://schemas.microsoft.com/office/drawing/2014/main" id="{0216BCF6-34B7-4FE0-BC50-B285B48F49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7125" r="90000">
                        <a14:foregroundMark x1="9625" y1="59875" x2="13625" y2="70250"/>
                        <a14:foregroundMark x1="13625" y1="70250" x2="19000" y2="77750"/>
                        <a14:foregroundMark x1="19000" y1="77750" x2="23250" y2="80875"/>
                        <a14:foregroundMark x1="26375" y1="81875" x2="38000" y2="85375"/>
                        <a14:foregroundMark x1="38000" y1="85375" x2="47875" y2="85500"/>
                        <a14:foregroundMark x1="47875" y1="85500" x2="73250" y2="80250"/>
                        <a14:foregroundMark x1="73250" y1="80250" x2="84875" y2="73500"/>
                        <a14:foregroundMark x1="84875" y1="73500" x2="88750" y2="63500"/>
                        <a14:foregroundMark x1="88750" y1="63500" x2="87375" y2="57250"/>
                        <a14:foregroundMark x1="25500" y1="23000" x2="18000" y2="27500"/>
                        <a14:foregroundMark x1="18000" y1="27500" x2="12125" y2="35000"/>
                        <a14:foregroundMark x1="12125" y1="35000" x2="12375" y2="38000"/>
                        <a14:foregroundMark x1="15500" y1="29875" x2="12750" y2="33625"/>
                        <a14:foregroundMark x1="26750" y1="22875" x2="45000" y2="20875"/>
                        <a14:foregroundMark x1="45000" y1="20875" x2="71250" y2="24125"/>
                        <a14:foregroundMark x1="71250" y1="24125" x2="77000" y2="28250"/>
                        <a14:foregroundMark x1="78125" y1="27250" x2="74000" y2="24875"/>
                        <a14:foregroundMark x1="63375" y1="21625" x2="46375" y2="20125"/>
                        <a14:foregroundMark x1="46375" y1="20125" x2="27625" y2="21875"/>
                        <a14:foregroundMark x1="65500" y1="21500" x2="69375" y2="22750"/>
                        <a14:foregroundMark x1="62500" y1="20250" x2="48625" y2="19000"/>
                        <a14:foregroundMark x1="47250" y1="20125" x2="39750" y2="20250"/>
                        <a14:foregroundMark x1="39750" y1="20250" x2="39500" y2="20250"/>
                        <a14:foregroundMark x1="7375" y1="59375" x2="7125" y2="68625"/>
                        <a14:foregroundMark x1="7125" y1="68625" x2="7375" y2="6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4" t="16667" r="7294" b="10239"/>
          <a:stretch/>
        </p:blipFill>
        <p:spPr bwMode="auto">
          <a:xfrm>
            <a:off x="8038465" y="1834089"/>
            <a:ext cx="1789042" cy="1476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uy Chocolaty Creamy Round Cake-Chocolate Truffle Cream Cake">
            <a:extLst>
              <a:ext uri="{FF2B5EF4-FFF2-40B4-BE49-F238E27FC236}">
                <a16:creationId xmlns:a16="http://schemas.microsoft.com/office/drawing/2014/main" id="{70A3E068-F0EB-4556-A1D1-2DD4BD91CD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7800" r="93600">
                        <a14:foregroundMark x1="7800" y1="35600" x2="8600" y2="56800"/>
                        <a14:foregroundMark x1="91200" y1="32400" x2="93600" y2="44600"/>
                        <a14:foregroundMark x1="93600" y1="44600" x2="91800" y2="58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8465" y="5193768"/>
            <a:ext cx="1924151" cy="19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FF2CB54B-5F6E-449F-832C-386F142FE18B}"/>
              </a:ext>
            </a:extLst>
          </p:cNvPr>
          <p:cNvCxnSpPr>
            <a:stCxn id="1026" idx="3"/>
            <a:endCxn id="1032" idx="1"/>
          </p:cNvCxnSpPr>
          <p:nvPr/>
        </p:nvCxnSpPr>
        <p:spPr>
          <a:xfrm flipV="1">
            <a:off x="3940573" y="2572478"/>
            <a:ext cx="4097892" cy="2110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6D5507CA-DFD5-41EF-B024-4D9951E23F43}"/>
              </a:ext>
            </a:extLst>
          </p:cNvPr>
          <p:cNvCxnSpPr>
            <a:cxnSpLocks/>
            <a:stCxn id="1026" idx="3"/>
            <a:endCxn id="1030" idx="1"/>
          </p:cNvCxnSpPr>
          <p:nvPr/>
        </p:nvCxnSpPr>
        <p:spPr>
          <a:xfrm flipV="1">
            <a:off x="3940573" y="4202515"/>
            <a:ext cx="3962784" cy="480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34AF7028-4808-44E3-A41B-7C700D642D66}"/>
              </a:ext>
            </a:extLst>
          </p:cNvPr>
          <p:cNvCxnSpPr>
            <a:cxnSpLocks/>
            <a:stCxn id="1026" idx="3"/>
            <a:endCxn id="1034" idx="1"/>
          </p:cNvCxnSpPr>
          <p:nvPr/>
        </p:nvCxnSpPr>
        <p:spPr>
          <a:xfrm>
            <a:off x="3940573" y="4683083"/>
            <a:ext cx="4097892" cy="1472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A0FA6DE-5C5D-437E-AE83-77930B8406A8}"/>
              </a:ext>
            </a:extLst>
          </p:cNvPr>
          <p:cNvSpPr txBox="1"/>
          <p:nvPr/>
        </p:nvSpPr>
        <p:spPr>
          <a:xfrm>
            <a:off x="1757885" y="1986209"/>
            <a:ext cx="903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Classe</a:t>
            </a:r>
            <a:r>
              <a:rPr lang="en-US" dirty="0"/>
              <a:t>: Bolo</a:t>
            </a:r>
            <a:endParaRPr lang="pt-BR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85B5AC8-4850-42FA-87C9-B3C5D947BBCB}"/>
              </a:ext>
            </a:extLst>
          </p:cNvPr>
          <p:cNvSpPr txBox="1"/>
          <p:nvPr/>
        </p:nvSpPr>
        <p:spPr>
          <a:xfrm>
            <a:off x="9874640" y="2131051"/>
            <a:ext cx="154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Objeto</a:t>
            </a:r>
            <a:r>
              <a:rPr lang="en-US" dirty="0"/>
              <a:t> bolo 1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37BD384-8F33-46CC-9677-8402375E4639}"/>
              </a:ext>
            </a:extLst>
          </p:cNvPr>
          <p:cNvSpPr txBox="1"/>
          <p:nvPr/>
        </p:nvSpPr>
        <p:spPr>
          <a:xfrm>
            <a:off x="9874640" y="3869957"/>
            <a:ext cx="1618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Objeto</a:t>
            </a:r>
            <a:r>
              <a:rPr lang="en-US" dirty="0"/>
              <a:t> bolo 2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300FF80-41AE-4C71-AB52-F83C612EEBA0}"/>
              </a:ext>
            </a:extLst>
          </p:cNvPr>
          <p:cNvSpPr txBox="1"/>
          <p:nvPr/>
        </p:nvSpPr>
        <p:spPr>
          <a:xfrm>
            <a:off x="9934274" y="5815571"/>
            <a:ext cx="1559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Objeto</a:t>
            </a:r>
            <a:r>
              <a:rPr lang="en-US" dirty="0"/>
              <a:t> bolo 3</a:t>
            </a:r>
            <a:endParaRPr lang="pt-BR" dirty="0"/>
          </a:p>
        </p:txBody>
      </p:sp>
      <p:sp>
        <p:nvSpPr>
          <p:cNvPr id="14" name="Cilindro 13">
            <a:extLst>
              <a:ext uri="{FF2B5EF4-FFF2-40B4-BE49-F238E27FC236}">
                <a16:creationId xmlns:a16="http://schemas.microsoft.com/office/drawing/2014/main" id="{E85B2C14-CC6F-48C5-8D8F-F4507BF75C1C}"/>
              </a:ext>
            </a:extLst>
          </p:cNvPr>
          <p:cNvSpPr/>
          <p:nvPr/>
        </p:nvSpPr>
        <p:spPr>
          <a:xfrm>
            <a:off x="619760" y="3110405"/>
            <a:ext cx="2868875" cy="1888435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0DAF56C-11B9-434F-84BD-8D7A757C8E63}"/>
              </a:ext>
            </a:extLst>
          </p:cNvPr>
          <p:cNvSpPr txBox="1"/>
          <p:nvPr/>
        </p:nvSpPr>
        <p:spPr>
          <a:xfrm>
            <a:off x="2705897" y="2897680"/>
            <a:ext cx="528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Cor</a:t>
            </a:r>
            <a:endParaRPr lang="pt-BR" sz="1400" dirty="0">
              <a:solidFill>
                <a:schemeClr val="accent1"/>
              </a:solidFill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61433C74-1F9C-4028-884C-E0068972266E}"/>
              </a:ext>
            </a:extLst>
          </p:cNvPr>
          <p:cNvSpPr txBox="1"/>
          <p:nvPr/>
        </p:nvSpPr>
        <p:spPr>
          <a:xfrm>
            <a:off x="60333" y="2779086"/>
            <a:ext cx="2314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Sabor</a:t>
            </a:r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: Chocolate? </a:t>
            </a:r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Morango</a:t>
            </a:r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?</a:t>
            </a:r>
            <a:endParaRPr lang="pt-BR" sz="1400" dirty="0">
              <a:solidFill>
                <a:schemeClr val="accent1"/>
              </a:solidFill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05CDCA8-709A-4B55-ABAA-7782C5A7B983}"/>
              </a:ext>
            </a:extLst>
          </p:cNvPr>
          <p:cNvSpPr txBox="1"/>
          <p:nvPr/>
        </p:nvSpPr>
        <p:spPr>
          <a:xfrm>
            <a:off x="-31233" y="5193768"/>
            <a:ext cx="908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Tamanho</a:t>
            </a:r>
            <a:endParaRPr lang="pt-BR" sz="1400" dirty="0">
              <a:solidFill>
                <a:schemeClr val="accent1"/>
              </a:solidFill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6A73C989-E74E-4DBC-BE1E-47C3122CC143}"/>
              </a:ext>
            </a:extLst>
          </p:cNvPr>
          <p:cNvSpPr txBox="1"/>
          <p:nvPr/>
        </p:nvSpPr>
        <p:spPr>
          <a:xfrm>
            <a:off x="912237" y="5998231"/>
            <a:ext cx="2594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Tipo: </a:t>
            </a:r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Casamento</a:t>
            </a:r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? </a:t>
            </a:r>
            <a:r>
              <a:rPr lang="en-US" sz="1400" dirty="0" err="1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Aniversário</a:t>
            </a:r>
            <a:r>
              <a:rPr lang="en-US" sz="1400" dirty="0">
                <a:solidFill>
                  <a:schemeClr val="accent1"/>
                </a:solidFill>
                <a:latin typeface="Abadi Extra Light" panose="020B0604020202020204" pitchFamily="34" charset="0"/>
                <a:cs typeface="Aharoni" panose="02010803020104030203" pitchFamily="2" charset="-79"/>
              </a:rPr>
              <a:t>? </a:t>
            </a:r>
            <a:endParaRPr lang="pt-BR" sz="1400" dirty="0">
              <a:solidFill>
                <a:schemeClr val="accent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B6B797A-2E76-4E0E-B69E-BB2BBA9846F8}"/>
              </a:ext>
            </a:extLst>
          </p:cNvPr>
          <p:cNvSpPr txBox="1"/>
          <p:nvPr/>
        </p:nvSpPr>
        <p:spPr>
          <a:xfrm rot="19819956">
            <a:off x="4953006" y="3147805"/>
            <a:ext cx="218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Instanciar</a:t>
            </a:r>
            <a:r>
              <a:rPr lang="en-US" dirty="0"/>
              <a:t> um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299B9CA-BDE6-4D0E-88DD-2BD92E39C2A5}"/>
              </a:ext>
            </a:extLst>
          </p:cNvPr>
          <p:cNvSpPr txBox="1"/>
          <p:nvPr/>
        </p:nvSpPr>
        <p:spPr>
          <a:xfrm rot="21135940">
            <a:off x="5252729" y="3999813"/>
            <a:ext cx="218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Instanciar</a:t>
            </a:r>
            <a:r>
              <a:rPr lang="en-US" dirty="0"/>
              <a:t> um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8A1F4FE4-FE1D-444A-B502-2A14509AB07F}"/>
              </a:ext>
            </a:extLst>
          </p:cNvPr>
          <p:cNvSpPr txBox="1"/>
          <p:nvPr/>
        </p:nvSpPr>
        <p:spPr>
          <a:xfrm rot="1149621">
            <a:off x="5133308" y="5150997"/>
            <a:ext cx="218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Instanciar</a:t>
            </a:r>
            <a:r>
              <a:rPr lang="en-US" dirty="0"/>
              <a:t> um </a:t>
            </a:r>
            <a:r>
              <a:rPr lang="en-US" dirty="0" err="1"/>
              <a:t>objeto</a:t>
            </a:r>
            <a:endParaRPr lang="pt-BR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D036DF2F-74A1-469E-959D-99E889F7E0DD}"/>
              </a:ext>
            </a:extLst>
          </p:cNvPr>
          <p:cNvSpPr/>
          <p:nvPr/>
        </p:nvSpPr>
        <p:spPr>
          <a:xfrm>
            <a:off x="3155950" y="3009900"/>
            <a:ext cx="332685" cy="19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5A6D282-AA5C-432B-8233-30D2686AFE82}"/>
              </a:ext>
            </a:extLst>
          </p:cNvPr>
          <p:cNvCxnSpPr>
            <a:endCxn id="17" idx="2"/>
          </p:cNvCxnSpPr>
          <p:nvPr/>
        </p:nvCxnSpPr>
        <p:spPr>
          <a:xfrm flipV="1">
            <a:off x="3155950" y="3205457"/>
            <a:ext cx="166343" cy="99705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9227DA13-B8EE-4DAE-91E0-810BF6FD2403}"/>
              </a:ext>
            </a:extLst>
          </p:cNvPr>
          <p:cNvCxnSpPr>
            <a:cxnSpLocks/>
          </p:cNvCxnSpPr>
          <p:nvPr/>
        </p:nvCxnSpPr>
        <p:spPr>
          <a:xfrm>
            <a:off x="781746" y="3107678"/>
            <a:ext cx="201881" cy="32132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2" name="Colchete Esquerdo 31">
            <a:extLst>
              <a:ext uri="{FF2B5EF4-FFF2-40B4-BE49-F238E27FC236}">
                <a16:creationId xmlns:a16="http://schemas.microsoft.com/office/drawing/2014/main" id="{B9ACFD4A-C0B6-407C-8D2C-065D5387A09B}"/>
              </a:ext>
            </a:extLst>
          </p:cNvPr>
          <p:cNvSpPr/>
          <p:nvPr/>
        </p:nvSpPr>
        <p:spPr>
          <a:xfrm>
            <a:off x="535120" y="3332471"/>
            <a:ext cx="45719" cy="1861297"/>
          </a:xfrm>
          <a:prstGeom prst="leftBracke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olchete Esquerdo 42">
            <a:extLst>
              <a:ext uri="{FF2B5EF4-FFF2-40B4-BE49-F238E27FC236}">
                <a16:creationId xmlns:a16="http://schemas.microsoft.com/office/drawing/2014/main" id="{E25623DE-0131-4728-8174-97275E2910A8}"/>
              </a:ext>
            </a:extLst>
          </p:cNvPr>
          <p:cNvSpPr/>
          <p:nvPr/>
        </p:nvSpPr>
        <p:spPr>
          <a:xfrm rot="16200000">
            <a:off x="2073371" y="4659072"/>
            <a:ext cx="138172" cy="2418013"/>
          </a:xfrm>
          <a:prstGeom prst="leftBracke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585307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3885</TotalTime>
  <Words>972</Words>
  <Application>Microsoft Office PowerPoint</Application>
  <PresentationFormat>Widescreen</PresentationFormat>
  <Paragraphs>117</Paragraphs>
  <Slides>23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1" baseType="lpstr">
      <vt:lpstr>Abadi Extra Light</vt:lpstr>
      <vt:lpstr>Calibri</vt:lpstr>
      <vt:lpstr>Courier New</vt:lpstr>
      <vt:lpstr>Gill Sans MT</vt:lpstr>
      <vt:lpstr>Gill Sans Nova Cond Ultra Bold</vt:lpstr>
      <vt:lpstr>Source Serif Pro</vt:lpstr>
      <vt:lpstr>Wingdings 2</vt:lpstr>
      <vt:lpstr>Dividendo</vt:lpstr>
      <vt:lpstr>C#</vt:lpstr>
      <vt:lpstr>Paradigma</vt:lpstr>
      <vt:lpstr>Paradigma</vt:lpstr>
      <vt:lpstr>Regras de Negócio</vt:lpstr>
      <vt:lpstr>OBSERVAÇõES</vt:lpstr>
      <vt:lpstr>Paradigma ESTRUTURAL ou Procedural</vt:lpstr>
      <vt:lpstr>E se…</vt:lpstr>
      <vt:lpstr>Paradigima da orientação a objetos</vt:lpstr>
      <vt:lpstr>Classes e objetos</vt:lpstr>
      <vt:lpstr>Sugestão</vt:lpstr>
      <vt:lpstr>Apresentação do PowerPoint</vt:lpstr>
      <vt:lpstr>Apresentação do PowerPoint</vt:lpstr>
      <vt:lpstr>Apresentação do PowerPoint</vt:lpstr>
      <vt:lpstr>Paradigma de orientação a objeto</vt:lpstr>
      <vt:lpstr>Pilares da orientação a objeto</vt:lpstr>
      <vt:lpstr>Abstração </vt:lpstr>
      <vt:lpstr>Encapsulamento</vt:lpstr>
      <vt:lpstr>Herança</vt:lpstr>
      <vt:lpstr>Apresentação do PowerPoint</vt:lpstr>
      <vt:lpstr>Apresentação do PowerPoint</vt:lpstr>
      <vt:lpstr>Apresentação do PowerPoint</vt:lpstr>
      <vt:lpstr>POLIMORFISMO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</dc:title>
  <dc:creator>Daniel</dc:creator>
  <cp:lastModifiedBy>Daniel</cp:lastModifiedBy>
  <cp:revision>16</cp:revision>
  <dcterms:created xsi:type="dcterms:W3CDTF">2021-11-30T14:34:59Z</dcterms:created>
  <dcterms:modified xsi:type="dcterms:W3CDTF">2021-12-21T04:13:00Z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